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Lst>
  <p:sldSz cy="5143500" cx="9144000"/>
  <p:notesSz cx="6858000" cy="9144000"/>
  <p:embeddedFontLst>
    <p:embeddedFont>
      <p:font typeface="Poppins"/>
      <p:regular r:id="rId68"/>
      <p:bold r:id="rId69"/>
      <p:italic r:id="rId70"/>
      <p:boldItalic r:id="rId71"/>
    </p:embeddedFont>
    <p:embeddedFont>
      <p:font typeface="Poppins Light"/>
      <p:regular r:id="rId72"/>
      <p:bold r:id="rId73"/>
      <p:italic r:id="rId74"/>
      <p:boldItalic r:id="rId75"/>
    </p:embeddedFont>
    <p:embeddedFont>
      <p:font typeface="Poppins Medium"/>
      <p:regular r:id="rId76"/>
      <p:bold r:id="rId77"/>
      <p:italic r:id="rId78"/>
      <p:boldItalic r:id="rId79"/>
    </p:embeddedFont>
    <p:embeddedFont>
      <p:font typeface="Poppins SemiBold"/>
      <p:regular r:id="rId80"/>
      <p:bold r:id="rId81"/>
      <p:italic r:id="rId82"/>
      <p:boldItalic r:id="rId83"/>
    </p:embeddedFont>
    <p:embeddedFont>
      <p:font typeface="Dancing Script"/>
      <p:regular r:id="rId84"/>
      <p:bold r:id="rId85"/>
    </p:embeddedFont>
    <p:embeddedFont>
      <p:font typeface="Poppins ExtraLight"/>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471">
          <p15:clr>
            <a:srgbClr val="A4A3A4"/>
          </p15:clr>
        </p15:guide>
        <p15:guide id="3" orient="horz" pos="104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73854D6-5C73-41E2-BF48-0CA78A0B4938}">
  <a:tblStyle styleId="{273854D6-5C73-41E2-BF48-0CA78A0B493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471"/>
        <p:guide pos="104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DancingScript-regular.fntdata"/><Relationship Id="rId83" Type="http://schemas.openxmlformats.org/officeDocument/2006/relationships/font" Target="fonts/PoppinsSemiBold-boldItalic.fntdata"/><Relationship Id="rId42" Type="http://schemas.openxmlformats.org/officeDocument/2006/relationships/slide" Target="slides/slide35.xml"/><Relationship Id="rId86" Type="http://schemas.openxmlformats.org/officeDocument/2006/relationships/font" Target="fonts/PoppinsExtraLight-regular.fntdata"/><Relationship Id="rId41" Type="http://schemas.openxmlformats.org/officeDocument/2006/relationships/slide" Target="slides/slide34.xml"/><Relationship Id="rId85" Type="http://schemas.openxmlformats.org/officeDocument/2006/relationships/font" Target="fonts/DancingScript-bold.fntdata"/><Relationship Id="rId44" Type="http://schemas.openxmlformats.org/officeDocument/2006/relationships/slide" Target="slides/slide37.xml"/><Relationship Id="rId88" Type="http://schemas.openxmlformats.org/officeDocument/2006/relationships/font" Target="fonts/PoppinsExtraLight-italic.fntdata"/><Relationship Id="rId43" Type="http://schemas.openxmlformats.org/officeDocument/2006/relationships/slide" Target="slides/slide36.xml"/><Relationship Id="rId87" Type="http://schemas.openxmlformats.org/officeDocument/2006/relationships/font" Target="fonts/PoppinsExtraLight-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PoppinsExtraLight-boldItalic.fntdata"/><Relationship Id="rId80" Type="http://schemas.openxmlformats.org/officeDocument/2006/relationships/font" Target="fonts/PoppinsSemiBold-regular.fntdata"/><Relationship Id="rId82" Type="http://schemas.openxmlformats.org/officeDocument/2006/relationships/font" Target="fonts/PoppinsSemiBold-italic.fntdata"/><Relationship Id="rId81" Type="http://schemas.openxmlformats.org/officeDocument/2006/relationships/font" Target="fonts/Poppins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oppinsLight-bold.fntdata"/><Relationship Id="rId72" Type="http://schemas.openxmlformats.org/officeDocument/2006/relationships/font" Target="fonts/PoppinsLight-regular.fntdata"/><Relationship Id="rId31" Type="http://schemas.openxmlformats.org/officeDocument/2006/relationships/slide" Target="slides/slide24.xml"/><Relationship Id="rId75" Type="http://schemas.openxmlformats.org/officeDocument/2006/relationships/font" Target="fonts/PoppinsLight-boldItalic.fntdata"/><Relationship Id="rId30" Type="http://schemas.openxmlformats.org/officeDocument/2006/relationships/slide" Target="slides/slide23.xml"/><Relationship Id="rId74" Type="http://schemas.openxmlformats.org/officeDocument/2006/relationships/font" Target="fonts/PoppinsLight-italic.fntdata"/><Relationship Id="rId33" Type="http://schemas.openxmlformats.org/officeDocument/2006/relationships/slide" Target="slides/slide26.xml"/><Relationship Id="rId77" Type="http://schemas.openxmlformats.org/officeDocument/2006/relationships/font" Target="fonts/PoppinsMedium-bold.fntdata"/><Relationship Id="rId32" Type="http://schemas.openxmlformats.org/officeDocument/2006/relationships/slide" Target="slides/slide25.xml"/><Relationship Id="rId76" Type="http://schemas.openxmlformats.org/officeDocument/2006/relationships/font" Target="fonts/PoppinsMedium-regular.fntdata"/><Relationship Id="rId35" Type="http://schemas.openxmlformats.org/officeDocument/2006/relationships/slide" Target="slides/slide28.xml"/><Relationship Id="rId79" Type="http://schemas.openxmlformats.org/officeDocument/2006/relationships/font" Target="fonts/PoppinsMedium-boldItalic.fntdata"/><Relationship Id="rId34" Type="http://schemas.openxmlformats.org/officeDocument/2006/relationships/slide" Target="slides/slide27.xml"/><Relationship Id="rId78" Type="http://schemas.openxmlformats.org/officeDocument/2006/relationships/font" Target="fonts/PoppinsMedium-italic.fntdata"/><Relationship Id="rId71" Type="http://schemas.openxmlformats.org/officeDocument/2006/relationships/font" Target="fonts/Poppins-boldItalic.fntdata"/><Relationship Id="rId70" Type="http://schemas.openxmlformats.org/officeDocument/2006/relationships/font" Target="fonts/Poppins-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font" Target="fonts/Poppins-regular.fntdata"/><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oppins-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ature.com/articles/d41586-022-02035-w" TargetMode="External"/><Relationship Id="rId3" Type="http://schemas.openxmlformats.org/officeDocument/2006/relationships/hyperlink" Target="https://www.nature.com/articles/d41586-022-01901-x"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js.aaai.org/index.php/ICWSM/article/download/7319/7173/10549"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3e3b51c12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we are Team Influencers</a:t>
            </a:r>
            <a:endParaRPr/>
          </a:p>
        </p:txBody>
      </p:sp>
      <p:sp>
        <p:nvSpPr>
          <p:cNvPr id="121" name="Google Shape;121;g13e3b51c123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3be4fb44d7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As Alissa showed, we are interested in exploring how influence and fairness are spread in this network of retweets.</a:t>
            </a:r>
            <a:endParaRPr/>
          </a:p>
        </p:txBody>
      </p:sp>
      <p:sp>
        <p:nvSpPr>
          <p:cNvPr id="269" name="Google Shape;269;g13be4fb44d7_0_1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3be4fb44d7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In terms of a budget, we are looking for a s</a:t>
            </a:r>
            <a:r>
              <a:rPr b="1" lang="en"/>
              <a:t>ubset of users whose influence will reach the maximum number of users in the network.</a:t>
            </a:r>
            <a:endParaRPr b="1"/>
          </a:p>
          <a:p>
            <a:pPr indent="0" lvl="0" marL="0" rtl="0" algn="l">
              <a:spcBef>
                <a:spcPts val="0"/>
              </a:spcBef>
              <a:spcAft>
                <a:spcPts val="0"/>
              </a:spcAft>
              <a:buClr>
                <a:schemeClr val="dk1"/>
              </a:buClr>
              <a:buSzPts val="1100"/>
              <a:buFont typeface="Arial"/>
              <a:buNone/>
            </a:pPr>
            <a:br>
              <a:rPr b="1" lang="en"/>
            </a:br>
            <a:endParaRPr b="1"/>
          </a:p>
          <a:p>
            <a:pPr indent="0" lvl="0" marL="0" rtl="0" algn="l">
              <a:spcBef>
                <a:spcPts val="0"/>
              </a:spcBef>
              <a:spcAft>
                <a:spcPts val="0"/>
              </a:spcAft>
              <a:buClr>
                <a:schemeClr val="dk1"/>
              </a:buClr>
              <a:buSzPts val="1100"/>
              <a:buFont typeface="Arial"/>
              <a:buNone/>
            </a:pPr>
            <a:r>
              <a:rPr b="1" lang="en"/>
              <a:t>And this is where we also incorporate fairness. Our objective function in the algorithm enables us to set a threshold for prioritizing fairness in the spread of information. The idea is that lowering the threshold will default to maximizing by just influence on its own.</a:t>
            </a:r>
            <a:endParaRPr b="1"/>
          </a:p>
        </p:txBody>
      </p:sp>
      <p:sp>
        <p:nvSpPr>
          <p:cNvPr id="276" name="Google Shape;276;g13be4fb44d7_0_1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fdc01f8e03_138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To model the spread of influence</a:t>
            </a:r>
            <a:r>
              <a:rPr b="1" lang="en">
                <a:solidFill>
                  <a:schemeClr val="dk1"/>
                </a:solidFill>
              </a:rPr>
              <a:t> – we are going to represent it as a probability that a user will appear in a cascade started by an influencer. </a:t>
            </a:r>
            <a:br>
              <a:rPr b="1" lang="en">
                <a:solidFill>
                  <a:schemeClr val="dk1"/>
                </a:solidFill>
              </a:rPr>
            </a:br>
            <a:br>
              <a:rPr b="1" lang="en">
                <a:solidFill>
                  <a:schemeClr val="dk1"/>
                </a:solidFill>
              </a:rPr>
            </a:br>
            <a:r>
              <a:rPr b="1" lang="en">
                <a:solidFill>
                  <a:schemeClr val="dk1"/>
                </a:solidFill>
              </a:rPr>
              <a:t>Since we’re only interested in this binary condition that  a user could or could not be influenced, well flatten this </a:t>
            </a:r>
            <a:r>
              <a:rPr b="1" lang="en">
                <a:solidFill>
                  <a:schemeClr val="dk1"/>
                </a:solidFill>
              </a:rPr>
              <a:t>retweet cascade on the left </a:t>
            </a:r>
            <a:r>
              <a:rPr b="1" lang="en">
                <a:solidFill>
                  <a:schemeClr val="dk1"/>
                </a:solidFill>
              </a:rPr>
              <a:t>and convert it into a bipartite graph, where we have just the influencers on one side, and the rest of the Weibo users on the other side, and the edge weight between them represents the probability of being influenced.</a:t>
            </a:r>
            <a:br>
              <a:rPr b="1" lang="en">
                <a:solidFill>
                  <a:schemeClr val="dk1"/>
                </a:solidFill>
              </a:rPr>
            </a:br>
            <a:br>
              <a:rPr b="1" lang="en">
                <a:solidFill>
                  <a:schemeClr val="dk1"/>
                </a:solidFill>
              </a:rPr>
            </a:br>
            <a:r>
              <a:rPr b="1" lang="en">
                <a:solidFill>
                  <a:schemeClr val="dk1"/>
                </a:solidFill>
              </a:rPr>
              <a:t>And by reducing the network in this way, we also obtain some computational savings by not requiring graph traversals to model the spread of information which are quite expensive to implement at scale.</a:t>
            </a:r>
            <a:endParaRPr/>
          </a:p>
        </p:txBody>
      </p:sp>
      <p:sp>
        <p:nvSpPr>
          <p:cNvPr id="298" name="Google Shape;298;gfdc01f8e03_138_3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3beadcea2e_4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To predict these influence probabilities, </a:t>
            </a:r>
            <a:r>
              <a:rPr b="1" lang="en">
                <a:solidFill>
                  <a:schemeClr val="dk1"/>
                </a:solidFill>
              </a:rPr>
              <a:t> we’ll use a </a:t>
            </a:r>
            <a:r>
              <a:rPr b="1" lang="en">
                <a:solidFill>
                  <a:schemeClr val="dk1"/>
                </a:solidFill>
              </a:rPr>
              <a:t>technique</a:t>
            </a:r>
            <a:r>
              <a:rPr b="1" lang="en">
                <a:solidFill>
                  <a:schemeClr val="dk1"/>
                </a:solidFill>
              </a:rPr>
              <a:t> in machine learning called representation learning, which we’ll apply to automatically associate </a:t>
            </a:r>
            <a:r>
              <a:rPr b="1" lang="en">
                <a:solidFill>
                  <a:schemeClr val="dk1"/>
                </a:solidFill>
              </a:rPr>
              <a:t>influence</a:t>
            </a:r>
            <a:r>
              <a:rPr b="1" lang="en">
                <a:solidFill>
                  <a:schemeClr val="dk1"/>
                </a:solidFill>
              </a:rPr>
              <a:t> and fairness magnitudes with certain users, based on how often they’re seen in the training data. </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These learned influencer and target embeddings are combined to obtain our influence probabilities.</a:t>
            </a:r>
            <a:endParaRPr b="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
        <p:nvSpPr>
          <p:cNvPr id="331" name="Google Shape;331;g13beadcea2e_4_3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fdc01f8e03_138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In the last step of our analytical </a:t>
            </a:r>
            <a:r>
              <a:rPr b="1" lang="en">
                <a:solidFill>
                  <a:schemeClr val="dk1"/>
                </a:solidFill>
              </a:rPr>
              <a:t>solution</a:t>
            </a:r>
            <a:r>
              <a:rPr b="1" lang="en">
                <a:solidFill>
                  <a:schemeClr val="dk1"/>
                </a:solidFill>
              </a:rPr>
              <a:t>, well obtain</a:t>
            </a:r>
            <a:r>
              <a:rPr b="1" lang="en">
                <a:solidFill>
                  <a:schemeClr val="dk1"/>
                </a:solidFill>
              </a:rPr>
              <a:t> the most influential influencers by ranking their cumulative probabilities across the network. Pick the user that increases the current influence as much as possible.</a:t>
            </a:r>
            <a:br>
              <a:rPr b="1" lang="en">
                <a:solidFill>
                  <a:schemeClr val="dk1"/>
                </a:solidFill>
              </a:rPr>
            </a:br>
            <a:r>
              <a:rPr b="1" lang="en">
                <a:solidFill>
                  <a:schemeClr val="dk1"/>
                </a:solidFill>
              </a:rPr>
              <a:t> </a:t>
            </a:r>
            <a:endParaRPr b="1">
              <a:solidFill>
                <a:schemeClr val="dk1"/>
              </a:solidFill>
            </a:endParaRPr>
          </a:p>
          <a:p>
            <a:pPr indent="0" lvl="0" marL="0" rtl="0" algn="l">
              <a:spcBef>
                <a:spcPts val="0"/>
              </a:spcBef>
              <a:spcAft>
                <a:spcPts val="0"/>
              </a:spcAft>
              <a:buNone/>
            </a:pPr>
            <a:r>
              <a:rPr b="1" lang="en">
                <a:solidFill>
                  <a:schemeClr val="dk1"/>
                </a:solidFill>
              </a:rPr>
              <a:t>Once we find this top influencer, we remove their target users from the network, and repeat this process until we have the number we set aside in our budget.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And so we’ve reached the end of the algorithm, and the original research team claims that this will result in a set of influencers that not only maximize the total number of users reached, but that also by incorporating fairness scores into the training process, the spread of information will also be fairly distributed across the network. </a:t>
            </a:r>
            <a:br>
              <a:rPr b="1" lang="en">
                <a:solidFill>
                  <a:schemeClr val="dk1"/>
                </a:solidFill>
              </a:rPr>
            </a:br>
            <a:br>
              <a:rPr b="1" lang="en">
                <a:solidFill>
                  <a:schemeClr val="dk1"/>
                </a:solidFill>
              </a:rPr>
            </a:br>
            <a:r>
              <a:rPr b="1" lang="en">
                <a:solidFill>
                  <a:schemeClr val="dk1"/>
                </a:solidFill>
              </a:rPr>
              <a:t>And so how did replication work in practice? David will share how we approached recreating their work and some of the initial explorations.</a:t>
            </a:r>
            <a:br>
              <a:rPr b="1" lang="en">
                <a:solidFill>
                  <a:schemeClr val="dk1"/>
                </a:solidFill>
              </a:rPr>
            </a:br>
            <a:endParaRPr>
              <a:solidFill>
                <a:schemeClr val="dk1"/>
              </a:solidFill>
            </a:endParaRPr>
          </a:p>
          <a:p>
            <a:pPr indent="0" lvl="0" marL="0" rtl="0" algn="l">
              <a:spcBef>
                <a:spcPts val="0"/>
              </a:spcBef>
              <a:spcAft>
                <a:spcPts val="0"/>
              </a:spcAft>
              <a:buNone/>
            </a:pPr>
            <a:r>
              <a:t/>
            </a:r>
            <a:endParaRPr>
              <a:solidFill>
                <a:schemeClr val="dk1"/>
              </a:solidFill>
            </a:endParaRPr>
          </a:p>
          <a:p>
            <a:pPr indent="-298450" lvl="1" marL="914400" rtl="0" algn="l">
              <a:spcBef>
                <a:spcPts val="0"/>
              </a:spcBef>
              <a:spcAft>
                <a:spcPts val="0"/>
              </a:spcAft>
              <a:buClr>
                <a:schemeClr val="dk1"/>
              </a:buClr>
              <a:buSzPts val="1100"/>
              <a:buChar char="-"/>
            </a:pPr>
            <a:r>
              <a:t/>
            </a:r>
            <a:endParaRPr b="1">
              <a:solidFill>
                <a:schemeClr val="dk1"/>
              </a:solidFill>
            </a:endParaRPr>
          </a:p>
        </p:txBody>
      </p:sp>
      <p:sp>
        <p:nvSpPr>
          <p:cNvPr id="404" name="Google Shape;404;gfdc01f8e03_138_2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3691b191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rPr>
              <a:t>Images from: </a:t>
            </a:r>
            <a:r>
              <a:rPr lang="en" sz="1200" u="sng">
                <a:solidFill>
                  <a:schemeClr val="dk1"/>
                </a:solidFill>
                <a:hlinkClick r:id="rId2">
                  <a:extLst>
                    <a:ext uri="{A12FA001-AC4F-418D-AE19-62706E023703}">
                      <ahyp:hlinkClr val="tx"/>
                    </a:ext>
                  </a:extLst>
                </a:hlinkClick>
              </a:rPr>
              <a:t>Could machine learning fuel a reproducibility crisis in science?</a:t>
            </a:r>
            <a:r>
              <a:rPr lang="en" sz="1200">
                <a:solidFill>
                  <a:schemeClr val="dk1"/>
                </a:solidFill>
              </a:rPr>
              <a:t>; </a:t>
            </a:r>
            <a:r>
              <a:rPr lang="en" sz="1200" u="sng">
                <a:solidFill>
                  <a:schemeClr val="dk1"/>
                </a:solidFill>
                <a:hlinkClick r:id="rId3">
                  <a:extLst>
                    <a:ext uri="{A12FA001-AC4F-418D-AE19-62706E023703}">
                      <ahyp:hlinkClr val="tx"/>
                    </a:ext>
                  </a:extLst>
                </a:hlinkClick>
              </a:rPr>
              <a:t>Ex-Google chief’s venture aims to save neglected science software</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b="1" lang="en" sz="1200">
                <a:solidFill>
                  <a:schemeClr val="dk1"/>
                </a:solidFill>
              </a:rPr>
              <a:t>Additionally, replication helps further scientific understanding, as a consensus develops in a given domain when external parties are able to successfully validate previous research. </a:t>
            </a:r>
            <a:endParaRPr b="1" sz="1200">
              <a:solidFill>
                <a:schemeClr val="dk1"/>
              </a:solidFill>
            </a:endParaRPr>
          </a:p>
        </p:txBody>
      </p:sp>
      <p:sp>
        <p:nvSpPr>
          <p:cNvPr id="462" name="Google Shape;462;g13691b1916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13691b1916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We also faced several debugging challenges that the original team may or may not have faced.  </a:t>
            </a:r>
            <a:endParaRPr b="1"/>
          </a:p>
        </p:txBody>
      </p:sp>
      <p:sp>
        <p:nvSpPr>
          <p:cNvPr id="475" name="Google Shape;475;g13691b1916a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3f80b0d4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br>
              <a:rPr lang="en">
                <a:solidFill>
                  <a:schemeClr val="dk1"/>
                </a:solidFill>
              </a:rPr>
            </a:br>
            <a:br>
              <a:rPr lang="en">
                <a:solidFill>
                  <a:schemeClr val="dk1"/>
                </a:solidFill>
              </a:rPr>
            </a:br>
            <a:br>
              <a:rPr lang="en">
                <a:solidFill>
                  <a:schemeClr val="dk1"/>
                </a:solidFill>
              </a:rPr>
            </a:br>
            <a:r>
              <a:rPr b="1" lang="en">
                <a:solidFill>
                  <a:schemeClr val="dk1"/>
                </a:solidFill>
              </a:rPr>
              <a:t>Here are the initial results – here’s what we produced from the process. It is suggestive that influence increases with number of seed users and fairness remains somewhat stable within a band of values</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There’s still work to do to verify the paper’s results</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Also bring up scalability – We’re able to run this locally, more scalable with other solutions</a:t>
            </a:r>
            <a:endParaRPr b="1">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spcBef>
                <a:spcPts val="0"/>
              </a:spcBef>
              <a:spcAft>
                <a:spcPts val="0"/>
              </a:spcAft>
              <a:buNone/>
            </a:pPr>
            <a:r>
              <a:rPr lang="en">
                <a:solidFill>
                  <a:schemeClr val="dk1"/>
                </a:solidFill>
              </a:rPr>
              <a:t>Key Points: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Mention scalability (we probably couldn’t have run other processes on one local machine)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Mention that these results trend with what paper results were, but we’d need to access the exact visualization code they used to be able to see if </a:t>
            </a:r>
            <a:r>
              <a:rPr lang="en">
                <a:solidFill>
                  <a:schemeClr val="dk1"/>
                </a:solidFill>
              </a:rPr>
              <a:t>results aligned with the results in the paper</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Next, I’ll pass it over to Autumn to discuss the ethics involved in our project. </a:t>
            </a:r>
            <a:endParaRPr b="1">
              <a:solidFill>
                <a:schemeClr val="dk1"/>
              </a:solidFill>
            </a:endParaRPr>
          </a:p>
          <a:p>
            <a:pPr indent="0" lvl="0" marL="457200" rtl="0" algn="l">
              <a:lnSpc>
                <a:spcPct val="115000"/>
              </a:lnSpc>
              <a:spcBef>
                <a:spcPts val="0"/>
              </a:spcBef>
              <a:spcAft>
                <a:spcPts val="0"/>
              </a:spcAft>
              <a:buNone/>
            </a:pPr>
            <a:r>
              <a:t/>
            </a:r>
            <a:endParaRPr/>
          </a:p>
        </p:txBody>
      </p:sp>
      <p:sp>
        <p:nvSpPr>
          <p:cNvPr id="490" name="Google Shape;490;g13f80b0d42b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3eb93e7886_7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3eb93e7886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Fair Information Spread, Ethically?</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b="1"/>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3c92190636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rPr>
              <a:t>Fair information spread is crucial. Fairness measures are included in machine learning algorithms to ultimately reduce discriminatory outcomes. In influence maximization models, regardless of the type of message, it is important to reduce harms by ensuring that a message is spread ethically with respect to sensitive attributes within a network such that all groups are equally notified.</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A large component of this </a:t>
            </a:r>
            <a:r>
              <a:rPr lang="en" sz="1000">
                <a:solidFill>
                  <a:schemeClr val="dk1"/>
                </a:solidFill>
              </a:rPr>
              <a:t>project focused on incorporating our learnings from MIDS courses centered on ethics and privacy. We utilized two tools to accomplish this: the Deon Checklist and Consequences Scanning</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Our analysis allowed us to ensure we followed best practices. We identified areas of improvement regarding privacy pertaining to retaining user data and additional use of this data beyond this project.</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Reflecting on our work, it is important to note that fairness has several definitions mathematically and ethically. We have held to the definition of demographic parity.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Within this project we only looked at gender. We also only considered two categories of gender (male or female) and ignored information spread amongst people who identify in other ways. </a:t>
            </a:r>
            <a:endParaRPr sz="1000">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Other areas of related research should expand to consider intersectionality, or how these different attributes might combine. We also might consider other definitions of fairness. Demographic parity might not be the best measurement in every application.</a:t>
            </a:r>
            <a:r>
              <a:rPr lang="en">
                <a:solidFill>
                  <a:schemeClr val="dk1"/>
                </a:solidFill>
              </a:rPr>
              <a:t> </a:t>
            </a:r>
            <a:endParaRPr>
              <a:solidFill>
                <a:schemeClr val="dk1"/>
              </a:solidFill>
            </a:endParaRPr>
          </a:p>
        </p:txBody>
      </p:sp>
      <p:sp>
        <p:nvSpPr>
          <p:cNvPr id="508" name="Google Shape;508;g13c92190636_5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3e58aea24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3e58aea2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might we spread a message in a social media network, in a way that maximizes its spread but in a balanced fashion with respect to sensitive demographic characteristics? This kind of problem could apply to any kind of message, such as an ad for a product we are selling or sharing important public health messages like information about the COVID-19 vaccine. In this project, we focused on replicating a case study of an algorithmic solution to this problem.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3c92190636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13c92190636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chemeClr val="dk1"/>
                </a:solidFill>
              </a:rPr>
              <a:t>Our goal was to replicate and improve research that incorporates fairness IM algorithms. We have successfully replicated the work. </a:t>
            </a:r>
            <a:endParaRPr sz="900"/>
          </a:p>
          <a:p>
            <a:pPr indent="0" lvl="0" marL="0" rtl="0" algn="l">
              <a:spcBef>
                <a:spcPts val="0"/>
              </a:spcBef>
              <a:spcAft>
                <a:spcPts val="0"/>
              </a:spcAft>
              <a:buNone/>
            </a:pPr>
            <a:r>
              <a:t/>
            </a:r>
            <a:endParaRPr sz="900">
              <a:highlight>
                <a:srgbClr val="E7F5FF"/>
              </a:highlight>
            </a:endParaRPr>
          </a:p>
          <a:p>
            <a:pPr indent="0" lvl="0" marL="0" rtl="0" algn="l">
              <a:spcBef>
                <a:spcPts val="0"/>
              </a:spcBef>
              <a:spcAft>
                <a:spcPts val="0"/>
              </a:spcAft>
              <a:buNone/>
            </a:pPr>
            <a:r>
              <a:rPr lang="en" sz="900"/>
              <a:t>The two models studied in our research perform well compared to current cutting-edge IM models.</a:t>
            </a:r>
            <a:endParaRPr sz="900"/>
          </a:p>
          <a:p>
            <a:pPr indent="0" lvl="0" marL="0" rtl="0" algn="l">
              <a:spcBef>
                <a:spcPts val="0"/>
              </a:spcBef>
              <a:spcAft>
                <a:spcPts val="0"/>
              </a:spcAft>
              <a:buNone/>
            </a:pPr>
            <a:r>
              <a:t/>
            </a:r>
            <a:endParaRPr sz="900">
              <a:highlight>
                <a:srgbClr val="E7F5FF"/>
              </a:highlight>
            </a:endParaRPr>
          </a:p>
          <a:p>
            <a:pPr indent="0" lvl="0" marL="0" rtl="0" algn="l">
              <a:spcBef>
                <a:spcPts val="0"/>
              </a:spcBef>
              <a:spcAft>
                <a:spcPts val="0"/>
              </a:spcAft>
              <a:buNone/>
            </a:pPr>
            <a:r>
              <a:rPr lang="en" sz="900"/>
              <a:t>We also incorporated ethical frameworks we learned from our MIDS courses into our research  in line with regulations and best practices to maintain privacy and fair use of user data.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Future areas of work should focus on analyzing alternative definitions of fairness within our IM models.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We plan to incorporate additional sensitive attributes of user profiles such as a user’s location or topics of retweets to understand how the fair spread of information in social networks can be impacted. </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en" sz="900"/>
              <a:t>We will continue to use the Sina Weibo dataset for analysis but will also expand our work to study other social network datasets. Ultimately, we strive to publish our findings as the researchers that we are. </a:t>
            </a:r>
            <a:endParaRPr sz="900"/>
          </a:p>
          <a:p>
            <a:pPr indent="0" lvl="0" marL="0" rtl="0" algn="l">
              <a:spcBef>
                <a:spcPts val="0"/>
              </a:spcBef>
              <a:spcAft>
                <a:spcPts val="0"/>
              </a:spcAft>
              <a:buNone/>
            </a:pPr>
            <a:r>
              <a:t/>
            </a:r>
            <a:endParaRPr sz="900"/>
          </a:p>
          <a:p>
            <a:pPr indent="0" lvl="0" marL="0" rtl="0" algn="l">
              <a:spcBef>
                <a:spcPts val="0"/>
              </a:spcBef>
              <a:spcAft>
                <a:spcPts val="0"/>
              </a:spcAft>
              <a:buClr>
                <a:schemeClr val="dk1"/>
              </a:buClr>
              <a:buSzPts val="1100"/>
              <a:buFont typeface="Arial"/>
              <a:buNone/>
            </a:pPr>
            <a:r>
              <a:rPr lang="en" sz="900"/>
              <a:t>For those interested in diving deeper, our work can be found at the three links on the screen: our public Github repo, our capstone project page, or our project website which includes initial visualizations. I will now open for questions - thank you!</a:t>
            </a:r>
            <a:endParaRPr sz="900"/>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fdc01f8e03_13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532" name="Google Shape;532;gfdc01f8e03_138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40187e215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Most influence maximization problems can be framed with these 4 components – </a:t>
            </a:r>
            <a:br>
              <a:rPr b="1" lang="en">
                <a:solidFill>
                  <a:schemeClr val="dk1"/>
                </a:solidFill>
              </a:rPr>
            </a:br>
            <a:br>
              <a:rPr b="1" lang="en">
                <a:solidFill>
                  <a:schemeClr val="dk1"/>
                </a:solidFill>
              </a:rPr>
            </a:br>
            <a:r>
              <a:rPr b="1" lang="en">
                <a:solidFill>
                  <a:schemeClr val="dk1"/>
                </a:solidFill>
              </a:rPr>
              <a:t>You first need a dataset that can be modeled as a graph network</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Second, you need a budget to determine how many influencers to select</a:t>
            </a:r>
            <a:endParaRPr b="1">
              <a:solidFill>
                <a:schemeClr val="dk1"/>
              </a:solidFill>
            </a:endParaRPr>
          </a:p>
          <a:p>
            <a:pPr indent="0" lvl="0" marL="0" rtl="0" algn="l">
              <a:spcBef>
                <a:spcPts val="0"/>
              </a:spcBef>
              <a:spcAft>
                <a:spcPts val="0"/>
              </a:spcAft>
              <a:buNone/>
            </a:pPr>
            <a:br>
              <a:rPr b="1" lang="en">
                <a:solidFill>
                  <a:schemeClr val="dk1"/>
                </a:solidFill>
              </a:rPr>
            </a:br>
            <a:r>
              <a:rPr b="1" lang="en">
                <a:solidFill>
                  <a:schemeClr val="dk1"/>
                </a:solidFill>
              </a:rPr>
              <a:t>Third, you need to model how influence actually spreads in the network</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None/>
            </a:pPr>
            <a:r>
              <a:rPr b="1" lang="en">
                <a:solidFill>
                  <a:schemeClr val="dk1"/>
                </a:solidFill>
              </a:rPr>
              <a:t>And finally, you need to have an optimization framework for selecting the top influencers</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We’ll go through our algorithmic solution with this framing in mind to understand how the work we’re replicating applies these components.</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Mathy definition: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Given a network with n nodes and given a “spreading” or propagation process on that network, choose a “seed set” S of size k &lt; n to maximize the number of nodes in the network that are ultimately influenced.</a:t>
            </a:r>
            <a:endParaRPr>
              <a:solidFill>
                <a:schemeClr val="dk1"/>
              </a:solidFill>
            </a:endParaRPr>
          </a:p>
          <a:p>
            <a:pPr indent="0" lvl="0" marL="0" rtl="0" algn="l">
              <a:spcBef>
                <a:spcPts val="0"/>
              </a:spcBef>
              <a:spcAft>
                <a:spcPts val="0"/>
              </a:spcAft>
              <a:buNone/>
            </a:pPr>
            <a:r>
              <a:t/>
            </a:r>
            <a:endParaRPr b="1"/>
          </a:p>
        </p:txBody>
      </p:sp>
      <p:sp>
        <p:nvSpPr>
          <p:cNvPr id="541" name="Google Shape;541;g140187e2157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403abc5aa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we are Team Influencers</a:t>
            </a:r>
            <a:endParaRPr/>
          </a:p>
        </p:txBody>
      </p:sp>
      <p:sp>
        <p:nvSpPr>
          <p:cNvPr id="589" name="Google Shape;589;g1403abc5aaa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3bbf1b8ff4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We’ve been building our website through Github using Pages. On the screen you’ll see a brief screen grab of a rough draft.</a:t>
            </a:r>
            <a:endParaRPr/>
          </a:p>
          <a:p>
            <a:pPr indent="0" lvl="0" marL="0" rtl="0" algn="l">
              <a:spcBef>
                <a:spcPts val="0"/>
              </a:spcBef>
              <a:spcAft>
                <a:spcPts val="0"/>
              </a:spcAft>
              <a:buClr>
                <a:schemeClr val="dk1"/>
              </a:buClr>
              <a:buSzPts val="1100"/>
              <a:buFont typeface="Arial"/>
              <a:buNone/>
            </a:pPr>
            <a:r>
              <a:rPr lang="en"/>
              <a:t>We are planning to have the site primarily include our final presentation but it will also include additional links for users to explore additional graphs. </a:t>
            </a:r>
            <a:endParaRPr/>
          </a:p>
          <a:p>
            <a:pPr indent="0" lvl="0" marL="0" rtl="0" algn="l">
              <a:spcBef>
                <a:spcPts val="0"/>
              </a:spcBef>
              <a:spcAft>
                <a:spcPts val="0"/>
              </a:spcAft>
              <a:buClr>
                <a:schemeClr val="dk1"/>
              </a:buClr>
              <a:buSzPts val="1100"/>
              <a:buFont typeface="Arial"/>
              <a:buNone/>
            </a:pPr>
            <a:r>
              <a:rPr lang="en"/>
              <a:t>We are conducting user testing this week to gather feedback. </a:t>
            </a:r>
            <a:endParaRPr/>
          </a:p>
        </p:txBody>
      </p:sp>
      <p:sp>
        <p:nvSpPr>
          <p:cNvPr id="598" name="Google Shape;598;g13bbf1b8ff4_1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31cc5e0dc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Alissa</a:t>
            </a:r>
            <a:endParaRPr/>
          </a:p>
        </p:txBody>
      </p:sp>
      <p:sp>
        <p:nvSpPr>
          <p:cNvPr id="605" name="Google Shape;605;g131cc5e0dcf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3fcdbb4c97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a:p>
        </p:txBody>
      </p:sp>
      <p:sp>
        <p:nvSpPr>
          <p:cNvPr id="613" name="Google Shape;613;g13fcdbb4c97_0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13beadcea2e_4_5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13beadcea2e_4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 now I’ll hand it off to David to give more context for our approach</a:t>
            </a:r>
            <a:endParaRPr b="1"/>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13e3b51c12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g13e3b51c123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13c92190636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g13c92190636_5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3e58aea240_0_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In 2009, Sina Weibo – a Twitter-like platform in China – had over 1.7 million users who reposted MILLIONS OF messages. In this network, a user might post an original message to share with their network, or might repost – meaning that they republish or forward a post from someone else to their own followers. We refer to reposts as a “retweet” throughout the presentation. Most of these retweets originated with a few “influential” users, whose original messages were retweeted many times. This graph displays a subset of the Sina Weibo network, where each dot – or node – represents a user and each line between the nodes – or edge – represents a retweet. The different node sizes represent user influence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FROM INFECTOR PAPER (FYI)</a:t>
            </a:r>
            <a:endParaRPr sz="12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 examined this question in the diffusion cascades of the Weibo dataset, a network consisting of more than 1.7 million nodes and 0.4 billion edges, accompanied by a set of 300,000 retweet cascades spanning 3 years of recordings. The network is retrieved at the final month of these 3 years. The diffusion cascades are formed by gathering the past 1,000 tweets of each node in the network, resulting in a retweet network of over 24M connections. The original posts in these tweets represent the start of a cascade, and any tweet with the same content, that is not an original post and is preceded by the initial tweet, is considered a retweet. We should underline here that the original post is not defined based on time precedence, we know which tweet is the original post because it is the only tweet of a given content that is not marked as a retweet</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p:txBody>
      </p:sp>
      <p:sp>
        <p:nvSpPr>
          <p:cNvPr id="137" name="Google Shape;137;g13e58aea240_0_8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3e3b51c12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g13e3b51c123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3e3b51c1c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g13e3b51c1c4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3e3b51c1c4_2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g13e3b51c1c4_2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13beadcea2e_4_5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13beadcea2e_4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fdc01f8e03_13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For modeling the spread of influence – we are going to represent it as a probability that a user will appear in a cascade started by an influencer. This is called the diffusion probability. </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We have a retweet graph on the left that shows how information propagates with each retweet, but since we are only interested in the binary condition that a user could or could not be influenced, We eliminate distance and reduce the edges into what is called a bipartite graph, where we have just the influencer users on one side, and the rest of the Weibo users on the other side, and edges connecting them with diffusion probabilities as edge weight.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Although we are removing network connectivity, we will incorporate information about their shared cascade in other ways.</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Question: What cases would distance be relevant for influence modeling?</a:t>
            </a:r>
            <a:endParaRPr b="1">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Framing our hypothesis another way: </a:t>
            </a:r>
            <a:r>
              <a:rPr b="1" lang="en">
                <a:solidFill>
                  <a:schemeClr val="dk1"/>
                </a:solidFill>
              </a:rPr>
              <a:t>The central idea is that that an influencer’s strength lies in the cascades they initiate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NEED TO REVIEW – HOW NETWORK MIGHT BE RELEVANT FOR LINK PREDICTION OR NEXT EDGE PREDICTION</a:t>
            </a:r>
            <a:endParaRPr>
              <a:solidFill>
                <a:schemeClr val="dk1"/>
              </a:solidFill>
            </a:endParaRPr>
          </a:p>
          <a:p>
            <a:pPr indent="-298450" lvl="0" marL="457200" rtl="0" algn="l">
              <a:spcBef>
                <a:spcPts val="0"/>
              </a:spcBef>
              <a:spcAft>
                <a:spcPts val="0"/>
              </a:spcAft>
              <a:buClr>
                <a:schemeClr val="dk1"/>
              </a:buClr>
              <a:buSzPts val="1100"/>
              <a:buChar char="-"/>
            </a:pPr>
            <a:r>
              <a:rPr lang="en" u="sng">
                <a:solidFill>
                  <a:schemeClr val="hlink"/>
                </a:solidFill>
                <a:hlinkClick r:id="rId2"/>
              </a:rPr>
              <a:t>https://ojs.aaai.org/index.php/ICWSM/article/download/7319/7173/10549</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Diffusion models (modeling directly on a network graph)  have a hard time modeling higher order correlations.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 and we are assuming that it is independent of distance between the two users in the graph itself.</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Question: Computational complexity?</a:t>
            </a:r>
            <a:endParaRPr b="1"/>
          </a:p>
          <a:p>
            <a:pPr indent="-298450" lvl="0" marL="457200" rtl="0" algn="l">
              <a:spcBef>
                <a:spcPts val="0"/>
              </a:spcBef>
              <a:spcAft>
                <a:spcPts val="0"/>
              </a:spcAft>
              <a:buSzPts val="1100"/>
              <a:buChar char="-"/>
            </a:pPr>
            <a:r>
              <a:rPr lang="en"/>
              <a:t>This actually results in a large computational savings </a:t>
            </a:r>
            <a:endParaRPr/>
          </a:p>
          <a:p>
            <a:pPr indent="-298450" lvl="0" marL="457200" rtl="0" algn="l">
              <a:spcBef>
                <a:spcPts val="0"/>
              </a:spcBef>
              <a:spcAft>
                <a:spcPts val="0"/>
              </a:spcAft>
              <a:buSzPts val="1100"/>
              <a:buChar char="-"/>
            </a:pPr>
            <a:r>
              <a:rPr lang="en"/>
              <a:t>Building the context between two nodes on the retweet network would have O(C*N(N-1)/2) complexity versus O(C*N) complexity for the bipartite representation in creating the training examples</a:t>
            </a:r>
            <a:endParaRPr/>
          </a:p>
          <a:p>
            <a:pPr indent="-298450" lvl="0" marL="457200" rtl="0" algn="l">
              <a:spcBef>
                <a:spcPts val="0"/>
              </a:spcBef>
              <a:spcAft>
                <a:spcPts val="0"/>
              </a:spcAft>
              <a:buSzPts val="1100"/>
              <a:buChar char="-"/>
            </a:pPr>
            <a:r>
              <a:rPr lang="en"/>
              <a:t>The previous process requires the creation of the propagation network, meaning going through every node. in the cascade and iterating over the subsequent nodes to search for a directed edge in the network. This has a complexity of O ( c( ̄n( ̄n − 1)/2)), where c is the number of cascades and  ̄n is the average cascade size. Given that the average size of a cascade can surpass 60 nodes, it is a very time consuming for a scalable IM algorithm.</a:t>
            </a:r>
            <a:endParaRPr/>
          </a:p>
          <a:p>
            <a:pPr indent="-298450" lvl="0" marL="457200" rtl="0" algn="l">
              <a:spcBef>
                <a:spcPts val="0"/>
              </a:spcBef>
              <a:spcAft>
                <a:spcPts val="0"/>
              </a:spcAft>
              <a:buSzPts val="1100"/>
              <a:buChar char="-"/>
            </a:pPr>
            <a:r>
              <a:rPr lang="en"/>
              <a:t>The node- context creation has a complexity of O(cn), which is linear to the cascade’s size and does not require searching in the underlying network.</a:t>
            </a:r>
            <a:endParaRPr/>
          </a:p>
        </p:txBody>
      </p:sp>
      <p:sp>
        <p:nvSpPr>
          <p:cNvPr id="684" name="Google Shape;684;gfdc01f8e03_138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fdc01f8e03_138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The next step is to predict these diffusion probabilities between a pair of users, and so we’ll use a technique in machine learning called representation learning, which is used for automatically discovering representations from data.</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These learned representations are generated after training on all pairings between influencers and users that are seen in cascades, called the cascade context, where we feed in information about the cascade size (where more users means more influence) and fairness score so our model can learn about these two features associated with each user pair.</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This results in influencer/user embeddings, which are then combined at the end of our model pipeline to obtain diffusion probabilities.</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t>
            </a:r>
            <a:br>
              <a:rPr b="1" lang="en">
                <a:solidFill>
                  <a:schemeClr val="dk1"/>
                </a:solidFill>
              </a:rPr>
            </a:br>
            <a:br>
              <a:rPr b="1" lang="en">
                <a:solidFill>
                  <a:schemeClr val="dk1"/>
                </a:solidFill>
              </a:rPr>
            </a:br>
            <a:r>
              <a:rPr b="1" lang="en">
                <a:solidFill>
                  <a:schemeClr val="dk1"/>
                </a:solidFill>
              </a:rPr>
              <a:t>Question: Details on learning pipeline?</a:t>
            </a:r>
            <a:br>
              <a:rPr b="1" lang="en">
                <a:solidFill>
                  <a:schemeClr val="dk1"/>
                </a:solidFill>
              </a:rPr>
            </a:br>
            <a:r>
              <a:rPr lang="en">
                <a:solidFill>
                  <a:schemeClr val="dk1"/>
                </a:solidFill>
              </a:rPr>
              <a:t>- First layer is noise contrastive estimation – unsupervised method where network learns how often the users occur together</a:t>
            </a:r>
            <a:br>
              <a:rPr lang="en">
                <a:solidFill>
                  <a:schemeClr val="dk1"/>
                </a:solidFill>
              </a:rPr>
            </a:br>
            <a:r>
              <a:rPr lang="en">
                <a:solidFill>
                  <a:schemeClr val="dk1"/>
                </a:solidFill>
              </a:rPr>
              <a:t>- Second layer is supervised based on cascade length</a:t>
            </a:r>
            <a:br>
              <a:rPr lang="en">
                <a:solidFill>
                  <a:schemeClr val="dk1"/>
                </a:solidFill>
              </a:rPr>
            </a:br>
            <a:r>
              <a:rPr lang="en">
                <a:solidFill>
                  <a:schemeClr val="dk1"/>
                </a:solidFill>
              </a:rPr>
              <a:t>- Third layer is based on fairness scores</a:t>
            </a:r>
            <a:br>
              <a:rPr b="1" lang="en">
                <a:solidFill>
                  <a:schemeClr val="dk1"/>
                </a:solidFill>
              </a:rPr>
            </a:br>
            <a:endParaRPr/>
          </a:p>
          <a:p>
            <a:pPr indent="0" lvl="0" marL="0" rtl="0" algn="l">
              <a:spcBef>
                <a:spcPts val="0"/>
              </a:spcBef>
              <a:spcAft>
                <a:spcPts val="0"/>
              </a:spcAft>
              <a:buNone/>
            </a:pPr>
            <a:r>
              <a:rPr b="1" lang="en"/>
              <a:t>Question: Details on how diffusion probabilities are obtained?</a:t>
            </a:r>
            <a:endParaRPr b="1"/>
          </a:p>
          <a:p>
            <a:pPr indent="-298450" lvl="0" marL="457200" rtl="0" algn="l">
              <a:spcBef>
                <a:spcPts val="0"/>
              </a:spcBef>
              <a:spcAft>
                <a:spcPts val="0"/>
              </a:spcAft>
              <a:buSzPts val="1100"/>
              <a:buChar char="-"/>
            </a:pPr>
            <a:r>
              <a:rPr lang="en">
                <a:solidFill>
                  <a:schemeClr val="dk1"/>
                </a:solidFill>
              </a:rPr>
              <a:t>Separate matrix embeddings for our source and target users, which we combine via matrix multiplication to obtain the probabilities.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Question: What other methods are used for influence modeling?</a:t>
            </a:r>
            <a:endParaRPr b="1">
              <a:solidFill>
                <a:schemeClr val="dk1"/>
              </a:solidFill>
            </a:endParaRPr>
          </a:p>
          <a:p>
            <a:pPr indent="-298450" lvl="0" marL="457200" rtl="0" algn="l">
              <a:spcBef>
                <a:spcPts val="0"/>
              </a:spcBef>
              <a:spcAft>
                <a:spcPts val="0"/>
              </a:spcAft>
              <a:buClr>
                <a:schemeClr val="dk1"/>
              </a:buClr>
              <a:buSzPts val="1100"/>
              <a:buChar char="-"/>
            </a:pPr>
            <a:r>
              <a:rPr b="1" lang="en">
                <a:solidFill>
                  <a:schemeClr val="dk1"/>
                </a:solidFill>
              </a:rPr>
              <a:t>To our knowledge, this research is one of the first to leverage representation learning for modeling influence in a network.</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Influence Embeddings – Inf2Vec</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Diffusion Models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degree to which influence maximization applies to real policy decisions, such as which customers to market to or which people to immunize, depends almost entirely on whether the influence model is correctly specified.</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influence models are realistic and reflect our empirical understanding of influence diffusion, then social influence maximization will produce realistic optimal seed sets that create behavioural diffusion.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If influence models are misspecified, however, influence maximization will produce unrealistic and suboptimal seed sets.</a:t>
            </a:r>
            <a:endParaRPr>
              <a:solidFill>
                <a:schemeClr val="dk1"/>
              </a:solidFill>
            </a:endParaRPr>
          </a:p>
        </p:txBody>
      </p:sp>
      <p:sp>
        <p:nvSpPr>
          <p:cNvPr id="744" name="Google Shape;744;gfdc01f8e03_138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13be4fb44d7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14" name="Google Shape;814;g13be4fb44d7_0_1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132936f871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Autumn</a:t>
            </a:r>
            <a:endParaRPr/>
          </a:p>
        </p:txBody>
      </p:sp>
      <p:sp>
        <p:nvSpPr>
          <p:cNvPr id="875" name="Google Shape;875;g132936f871b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13c92190636_0_1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13c92190636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13c92190636_0_1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13c92190636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3e58aea240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Some influencers start huge chains of retweeting, where their message is retweeted over and over. This is called a cascade. The largest cascade in this Sina Weibo network is over 50,000 retweets long. The larger structure on the left is not that large, but is an example of someone that seems to have greater influence than the individual who started the tiny chain on the right</a:t>
            </a:r>
            <a:endParaRPr>
              <a:solidFill>
                <a:schemeClr val="dk1"/>
              </a:solidFill>
            </a:endParaRPr>
          </a:p>
          <a:p>
            <a:pPr indent="0" lvl="0" marL="0" rtl="0" algn="l">
              <a:spcBef>
                <a:spcPts val="0"/>
              </a:spcBef>
              <a:spcAft>
                <a:spcPts val="0"/>
              </a:spcAft>
              <a:buNone/>
            </a:pPr>
            <a:r>
              <a:t/>
            </a:r>
            <a:endParaRPr/>
          </a:p>
        </p:txBody>
      </p:sp>
      <p:sp>
        <p:nvSpPr>
          <p:cNvPr id="151" name="Google Shape;151;g13e58aea240_0_3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3c92190636_0_1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3c92190636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f464113c1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Alissa - We employed the deon command line checklist and a Consequences Scanning exercise to understand ethical considerations in the development of this algorithm. Our analysis is documented on our Github, but we wanted to raise one major ethical concern here - namely, that groups who might use this algorithm could apply it to their dataset or deploy it and consider that enough when it comes to fairness. However, ensuring that a message is spread amongst a group in proportion to its share in the broader population does not ensure that this information spread is “fair”. We need to consider which attributes we are not measuring - for example, in this project we only looked at gender. We also only considered two categories of gender (male or female) and ignored information spread amongst people who identify in other ways. We should also consider intersectionality, or how these different attributes might combine - for example, we might spread information only amongst affluent females, but not females with low incomes – in the current application we would not have measured this but it would be unfair in most scenarios. We also might consider other definitions of fairness. Demographic parity might not be the best measurement in each context. We also cannot share information beyond the network, which could unfairly exclude groups that are not part of it. For example, in the Sina Weibo context this might especially harm people from rural communities. Finally, we cannot approach fairness from a purely technical perspective and in any application should be including social actors. For example, is it fair to only consider who the information spreads to (and not who we select as influencers) – especially in a context where being an influencer can be a very lucrative endeavor? This would require contextual knowledge that we can’t know through a purely technical approach. </a:t>
            </a:r>
            <a:endParaRPr/>
          </a:p>
        </p:txBody>
      </p:sp>
      <p:sp>
        <p:nvSpPr>
          <p:cNvPr id="909" name="Google Shape;909;gf464113c16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f478e7da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f478e7da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13b2752d78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13b2752d78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13c9219063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To infer the diffusion probabilities between a pair of nodes, we use representation learning (unsupervised feature learning technique) to generate representations of seed and target users based on their shared cascade context, which includes information on number of users that participated in the cascade and fairness scores.</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The resulting representations are combined to obtain diffusion probabilities.</a:t>
            </a:r>
            <a:endParaRPr b="1">
              <a:solidFill>
                <a:schemeClr val="dk1"/>
              </a:solidFill>
            </a:endParaRPr>
          </a:p>
          <a:p>
            <a:pPr indent="0" lvl="0" marL="0" rtl="0" algn="l">
              <a:spcBef>
                <a:spcPts val="0"/>
              </a:spcBef>
              <a:spcAft>
                <a:spcPts val="0"/>
              </a:spcAft>
              <a:buClr>
                <a:schemeClr val="dk1"/>
              </a:buClr>
              <a:buSzPts val="1100"/>
              <a:buFont typeface="Arial"/>
              <a:buNone/>
            </a:pPr>
            <a:br>
              <a:rPr b="1" lang="en">
                <a:solidFill>
                  <a:schemeClr val="dk1"/>
                </a:solidFill>
              </a:rPr>
            </a:br>
            <a:r>
              <a:rPr b="1" lang="en">
                <a:solidFill>
                  <a:schemeClr val="dk1"/>
                </a:solidFill>
              </a:rPr>
              <a:t>To our knowledge, this research is one of the first to leverage representation learning for modeling influence in a network.</a:t>
            </a:r>
            <a:endParaRPr b="1">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Question: Details on how diffusion probabilities are obtained?</a:t>
            </a:r>
            <a:endParaRPr b="1"/>
          </a:p>
          <a:p>
            <a:pPr indent="-298450" lvl="0" marL="457200" rtl="0" algn="l">
              <a:spcBef>
                <a:spcPts val="0"/>
              </a:spcBef>
              <a:spcAft>
                <a:spcPts val="0"/>
              </a:spcAft>
              <a:buSzPts val="1100"/>
              <a:buChar char="-"/>
            </a:pPr>
            <a:r>
              <a:rPr lang="en">
                <a:solidFill>
                  <a:schemeClr val="dk1"/>
                </a:solidFill>
              </a:rPr>
              <a:t>Separate matrix embeddings for our source and target users, which we combine via matrix multiplication to obtain the probabilities.</a:t>
            </a:r>
            <a:endParaRPr/>
          </a:p>
        </p:txBody>
      </p:sp>
      <p:sp>
        <p:nvSpPr>
          <p:cNvPr id="935" name="Google Shape;935;g13c92190636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f464113c16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To reframe our problem statement, how might we find the right influencers, who will be able to start these large cascades and share that message with the most people? </a:t>
            </a:r>
            <a:endParaRPr>
              <a:solidFill>
                <a:schemeClr val="dk1"/>
              </a:solidFill>
            </a:endParaRPr>
          </a:p>
          <a:p>
            <a:pPr indent="0" lvl="0" marL="0" rtl="0" algn="l">
              <a:spcBef>
                <a:spcPts val="0"/>
              </a:spcBef>
              <a:spcAft>
                <a:spcPts val="0"/>
              </a:spcAft>
              <a:buNone/>
            </a:pPr>
            <a:r>
              <a:rPr lang="en"/>
              <a:t>Influence maximization is an algorithmic solution to this problem. In influence maximization, we find the set of k influencers that maximize information spread in a network.</a:t>
            </a:r>
            <a:endParaRPr/>
          </a:p>
        </p:txBody>
      </p:sp>
      <p:sp>
        <p:nvSpPr>
          <p:cNvPr id="1049" name="Google Shape;1049;gf464113c16_0_2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f464113c16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libri"/>
                <a:ea typeface="Calibri"/>
                <a:cs typeface="Calibri"/>
                <a:sym typeface="Calibri"/>
              </a:rPr>
              <a:t>In 2009, Sina Weibo – a Twitter-like platform in China – had over 1.7 million users who retweeted MILLIONS OF messages. Most of these originated with a few “influential” users, whose original messages were retweeted many times. This graph displays a subset of the Sina Weibo network, where each dot – or node – represents a user and each line between the nodes – or edge – represents a retweet. The two colors of our nodes - red and light blue - represent 2 categories as a measure of diversity of people in the network. Let’s call the light color group A and the red color group B. Gender is one attribute we were able to measure in the Sina Weibo network so you can think of group A as male and group B as female, but you can also have other attributes - like age or location - and multiple </a:t>
            </a:r>
            <a:r>
              <a:rPr lang="en" sz="1200">
                <a:solidFill>
                  <a:schemeClr val="dk1"/>
                </a:solidFill>
                <a:latin typeface="Calibri"/>
                <a:ea typeface="Calibri"/>
                <a:cs typeface="Calibri"/>
                <a:sym typeface="Calibri"/>
              </a:rPr>
              <a:t>categories within attributes.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 sz="1200">
                <a:solidFill>
                  <a:schemeClr val="dk1"/>
                </a:solidFill>
                <a:latin typeface="Calibri"/>
                <a:ea typeface="Calibri"/>
                <a:cs typeface="Calibri"/>
                <a:sym typeface="Calibri"/>
              </a:rPr>
              <a:t>FROM INFECTOR PAPER (FYI)</a:t>
            </a:r>
            <a:endParaRPr sz="12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 examined this question in the diffusion cascades of the Weibo dataset, a network consisting of more than 1.7 million nodes and 0.4 billion edges, accompanied by a set of 300,000 retweet cascades spanning 3 years of recordings. The network is retrieved at the final month of these 3 years. The diffusion cascades are formed by gathering the past 1,000 tweets of each node in the network, resulting in a retweet network of over 24M connections. The original posts in these tweets represent the start of a cascade, and any tweet with the same content, that is not an original post and is preceded by the initial tweet, is considered a retweet. We should underline here that the original post is not defined based on time precedence, we know which tweet is the original post because it is the only tweet of a given content that is not marked as a retweet</a:t>
            </a:r>
            <a:endParaRPr sz="1200">
              <a:solidFill>
                <a:schemeClr val="dk1"/>
              </a:solidFill>
              <a:latin typeface="Calibri"/>
              <a:ea typeface="Calibri"/>
              <a:cs typeface="Calibri"/>
              <a:sym typeface="Calibri"/>
            </a:endParaRPr>
          </a:p>
        </p:txBody>
      </p:sp>
      <p:sp>
        <p:nvSpPr>
          <p:cNvPr id="1058" name="Google Shape;1058;gf464113c16_0_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13beadcea2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libri"/>
                <a:ea typeface="Calibri"/>
                <a:cs typeface="Calibri"/>
                <a:sym typeface="Calibri"/>
              </a:rPr>
              <a:t>In 2009, Sina Weibo – a Twitter-like platform in China – had over 1.7 million users who retweeted MILLIONS OF messages. Most of these originated with a few “influential” users, whose original messages were retweeted many times. This graph displays a subset of the Sina Weibo network, where each dot – or node – represents a user and each line between the nodes – or edge – represents a retweet. The two colors of our nodes - red and light blue - represent 2 categories as a measure of diversity of people in the network. Let’s call the light color group A and the red color group B. Gender is one attribute we were able to measure in the Sina Weibo network so you can think of group A as male and group B as female, but you can also have other attributes - like age or location - and multiple categories within attributes.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 sz="1200">
                <a:solidFill>
                  <a:schemeClr val="dk1"/>
                </a:solidFill>
                <a:latin typeface="Calibri"/>
                <a:ea typeface="Calibri"/>
                <a:cs typeface="Calibri"/>
                <a:sym typeface="Calibri"/>
              </a:rPr>
              <a:t>FROM INFECTOR PAPER (FYI)</a:t>
            </a:r>
            <a:endParaRPr sz="12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 examined this question in the diffusion cascades of the Weibo dataset, a network consisting of more than 1.7 million nodes and 0.4 billion edges, accompanied by a set of 300,000 retweet cascades spanning 3 years of recordings. The network is retrieved at the final month of these 3 years. The diffusion cascades are formed by gathering the past 1,000 tweets of each node in the network, resulting in a retweet network of over 24M connections. The original posts in these tweets represent the start of a cascade, and any tweet with the same content, that is not an original post and is preceded by the initial tweet, is considered a retweet. We should underline here that the original post is not defined based on time precedence, we know which tweet is the original post because it is the only tweet of a given content that is not marked as a retweet</a:t>
            </a:r>
            <a:endParaRPr sz="1200">
              <a:solidFill>
                <a:schemeClr val="dk1"/>
              </a:solidFill>
              <a:latin typeface="Calibri"/>
              <a:ea typeface="Calibri"/>
              <a:cs typeface="Calibri"/>
              <a:sym typeface="Calibri"/>
            </a:endParaRPr>
          </a:p>
        </p:txBody>
      </p:sp>
      <p:sp>
        <p:nvSpPr>
          <p:cNvPr id="1071" name="Google Shape;1071;g13beadcea2e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13beadcea2e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libri"/>
                <a:ea typeface="Calibri"/>
                <a:cs typeface="Calibri"/>
                <a:sym typeface="Calibri"/>
              </a:rPr>
              <a:t>In 2009, Sina Weibo – a Twitter-like platform in China – had over 1.7 million users who retweeted MILLIONS OF messages. Most of these originated with a few “influential” users, whose original messages were retweeted many times. This graph displays a subset of the Sina Weibo network, where each dot – or node – represents a user and each line between the nodes – or edge – represents a retweet. The two colors of our nodes - red and light blue - represent 2 categories as a measure of diversity of people in the network. Let’s call the light color group A and the red color group B. Gender is one attribute we were able to measure in the Sina Weibo network so you can think of group A as male and group B as female, but you can also have other attributes - like age or location - and multiple categories within attributes.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 sz="1200">
                <a:solidFill>
                  <a:schemeClr val="dk1"/>
                </a:solidFill>
                <a:latin typeface="Calibri"/>
                <a:ea typeface="Calibri"/>
                <a:cs typeface="Calibri"/>
                <a:sym typeface="Calibri"/>
              </a:rPr>
              <a:t>FROM INFECTOR PAPER (FYI)</a:t>
            </a:r>
            <a:endParaRPr sz="1200">
              <a:solidFill>
                <a:schemeClr val="dk1"/>
              </a:solidFill>
              <a:latin typeface="Calibri"/>
              <a:ea typeface="Calibri"/>
              <a:cs typeface="Calibri"/>
              <a:sym typeface="Calibri"/>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 examined this question in the diffusion cascades of the Weibo dataset, a network consisting of more than 1.7 million nodes and 0.4 billion edges, accompanied by a set of 300,000 retweet cascades spanning 3 years of recordings. The network is retrieved at the final month of these 3 years. The diffusion cascades are formed by gathering the past 1,000 tweets of each node in the network, resulting in a retweet network of over 24M connections. The original posts in these tweets represent the start of a cascade, and any tweet with the same content, that is not an original post and is preceded by the initial tweet, is considered a retweet. We should underline here that the original post is not defined based on time precedence, we know which tweet is the original post because it is the only tweet of a given content that is not marked as a retweet</a:t>
            </a:r>
            <a:endParaRPr sz="1200">
              <a:solidFill>
                <a:schemeClr val="dk1"/>
              </a:solidFill>
              <a:latin typeface="Calibri"/>
              <a:ea typeface="Calibri"/>
              <a:cs typeface="Calibri"/>
              <a:sym typeface="Calibri"/>
            </a:endParaRPr>
          </a:p>
        </p:txBody>
      </p:sp>
      <p:sp>
        <p:nvSpPr>
          <p:cNvPr id="1084" name="Google Shape;1084;g13beadcea2e_2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 name="Shape 1095"/>
        <p:cNvGrpSpPr/>
        <p:nvPr/>
      </p:nvGrpSpPr>
      <p:grpSpPr>
        <a:xfrm>
          <a:off x="0" y="0"/>
          <a:ext cx="0" cy="0"/>
          <a:chOff x="0" y="0"/>
          <a:chExt cx="0" cy="0"/>
        </a:xfrm>
      </p:grpSpPr>
      <p:sp>
        <p:nvSpPr>
          <p:cNvPr id="1096" name="Google Shape;1096;gf464113c1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updates influence maximization to find the most fair and impactful influencers.</a:t>
            </a:r>
            <a:endParaRPr/>
          </a:p>
        </p:txBody>
      </p:sp>
      <p:sp>
        <p:nvSpPr>
          <p:cNvPr id="1097" name="Google Shape;1097;gf464113c16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3e58aea240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Influence maximization algorithms – or IM algorithms – help us trigger these massive cascades to spread our message, by finding the set of influencers that maximize information spread in a network. </a:t>
            </a:r>
            <a:endParaRPr>
              <a:solidFill>
                <a:schemeClr val="dk1"/>
              </a:solidFill>
            </a:endParaRPr>
          </a:p>
          <a:p>
            <a:pPr indent="0" lvl="0" marL="0" rtl="0" algn="l">
              <a:spcBef>
                <a:spcPts val="0"/>
              </a:spcBef>
              <a:spcAft>
                <a:spcPts val="0"/>
              </a:spcAft>
              <a:buNone/>
            </a:pPr>
            <a:r>
              <a:t/>
            </a:r>
            <a:endParaRPr/>
          </a:p>
        </p:txBody>
      </p:sp>
      <p:sp>
        <p:nvSpPr>
          <p:cNvPr id="167" name="Google Shape;167;g13e58aea240_0_4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13bbf1b8ff4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13bbf1b8ff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13bbf1b8ff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g13bbf1b8ff4_1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13bbf1b8ff4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g13bbf1b8ff4_1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13bbf1b8ff4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influencers share information with many different people, who might represent a diversity of genders, classes, races, ethnicities, et cetera. Others might share information just as widely, but only with a certain group. These are two cascades, and the bar charts represent the proportion of people in the cascade who identify as women or men. Our large influencer from before (shown on the left) has started large cascades where mostly people who identify as women are retweeting their message. A new large influencer (shown on the right) has started almost as large cascades but their cascades have about an equal proportion of people who identity as women and people who identify as men. </a:t>
            </a:r>
            <a:endParaRPr/>
          </a:p>
        </p:txBody>
      </p:sp>
      <p:sp>
        <p:nvSpPr>
          <p:cNvPr id="1137" name="Google Shape;1137;g13bbf1b8ff4_1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13beadcea2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13beadcea2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13beadcea2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influencers start huge chains of retweeting, where their message is retweeted over an over. This is called a cascade. The largest cascade in this Sina Weibo network is over 50,000 retweets long. The larger hairball-like structure on the left is not that large, but is an example of someone that seems to have greater influence in the network than the tiny chain on the lower right. &gt; 200 vs 6</a:t>
            </a:r>
            <a:endParaRPr/>
          </a:p>
        </p:txBody>
      </p:sp>
      <p:sp>
        <p:nvSpPr>
          <p:cNvPr id="1163" name="Google Shape;1163;g13beadcea2e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13beadcea2e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13beadcea2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1200">
                <a:solidFill>
                  <a:schemeClr val="dk1"/>
                </a:solidFill>
                <a:latin typeface="Calibri"/>
                <a:ea typeface="Calibri"/>
                <a:cs typeface="Calibri"/>
                <a:sym typeface="Calibri"/>
              </a:rPr>
              <a:t>What if we have a message we want to share widely on Sina Weibo? How might we find the right influencers, who will be able to start these large cascades and share that message with the most people? This problem could apply to any kind of message, like an ad about a product we want to sell, a call for donations for a cause, or important information many people should know, like information about the COVID-19 vaccine.</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13beadcea2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influencers share information with many different people, who might represent a diversity of genders, classes, races, ethnicities, et cetera. Others might share information just as widely, but only with a certain group. These are two cascades, and the bar charts represent the proportion of people in the cascade who identify as women or men. Our large influencer from before (shown on the left) has started large cascades where mostly people who identify as women are retweeting their message. A new large influencer (shown on the right) has started almost as large cascades but their cascades have about an equal proportion of people who identity as women and people who identify as men. </a:t>
            </a:r>
            <a:endParaRPr/>
          </a:p>
        </p:txBody>
      </p:sp>
      <p:sp>
        <p:nvSpPr>
          <p:cNvPr id="1177" name="Google Shape;1177;g13beadcea2e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13beadcea2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influencers share information with many different people, who might represent a diversity of genders, classes, races, ethnicities, et cetera. Others might share information just as widely, but only with a certain group. These are two cascades, and the bar charts represent the proportion of people in the cascade who identify as women or men. Our large influencer from before (shown on the left) has started large cascades where mostly people who identify as women are retweeting their message. A new large influencer (shown on the right) has started almost as large cascades but their cascades have about an equal proportion of people who identity as women and people who identify as men. </a:t>
            </a:r>
            <a:endParaRPr/>
          </a:p>
        </p:txBody>
      </p:sp>
      <p:sp>
        <p:nvSpPr>
          <p:cNvPr id="1186" name="Google Shape;1186;g13beadcea2e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13beadcea2e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influencers share information with many different people, who might represent a diversity of genders, classes, races, ethnicities, et cetera. Others might share information just as widely, but only with a certain group. These are two cascades, and the bar charts represent the proportion of people in the cascade who identify as women or men. Our large influencer from before (shown on the left) has started large cascades where mostly people who identify as women are retweeting their message. A new large influencer (shown on the right) has started almost as large cascades but their cascades have about an equal proportion of people who identity as women and people who identify as men. </a:t>
            </a:r>
            <a:endParaRPr/>
          </a:p>
        </p:txBody>
      </p:sp>
      <p:sp>
        <p:nvSpPr>
          <p:cNvPr id="1198" name="Google Shape;1198;g13beadcea2e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f8695330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Some influencers share information with many different people, who might represent a diversity of genders, classes, races, ethnicities, et cetera. Others might share information just as widely, but only with a certain group. These cascades are around the same size, however have a different distribution of male to female users. The one on the left has about 45% male users who were influenced and the one on the right has about 82% male.</a:t>
            </a:r>
            <a:endParaRPr/>
          </a:p>
        </p:txBody>
      </p:sp>
      <p:sp>
        <p:nvSpPr>
          <p:cNvPr id="178" name="Google Shape;178;g13f8695330c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13beadcea2e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13beadcea2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e58aea240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One possible definition of fairness could compare the cascade distribution and that of the broader network. If the distribution of the cascade initiated by an influencer is similar to that of the broader network, we might think of this as “fair” information spread. More “fair” influencers tend to start fairer cascades. This definition of fairness is similar to the concept of demographic parity.</a:t>
            </a:r>
            <a:endParaRPr>
              <a:solidFill>
                <a:schemeClr val="dk1"/>
              </a:solidFill>
            </a:endParaRPr>
          </a:p>
          <a:p>
            <a:pPr indent="0" lvl="0" marL="0" rtl="0" algn="l">
              <a:spcBef>
                <a:spcPts val="0"/>
              </a:spcBef>
              <a:spcAft>
                <a:spcPts val="0"/>
              </a:spcAft>
              <a:buNone/>
            </a:pPr>
            <a:r>
              <a:t/>
            </a:r>
            <a:endParaRPr/>
          </a:p>
        </p:txBody>
      </p:sp>
      <p:sp>
        <p:nvSpPr>
          <p:cNvPr id="194" name="Google Shape;194;g13e58aea240_0_7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3c92190636_0_1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3c92190636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Now I’ll hand it off to Sophia who can share details on our analytical solution</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
              <a:t>— </a:t>
            </a:r>
            <a:endParaRPr b="1"/>
          </a:p>
          <a:p>
            <a:pPr indent="0" lvl="0" marL="0" rtl="0" algn="l">
              <a:spcBef>
                <a:spcPts val="0"/>
              </a:spcBef>
              <a:spcAft>
                <a:spcPts val="0"/>
              </a:spcAft>
              <a:buNone/>
            </a:pPr>
            <a:br>
              <a:rPr b="1" lang="en"/>
            </a:br>
            <a:r>
              <a:rPr b="1" lang="en"/>
              <a:t>What makes this work stand out in the influence maximization literature is its use of machine learning techniques to solve this problem.</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fdc01f8e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But to give you all a bit more context, most i</a:t>
            </a:r>
            <a:r>
              <a:rPr b="1" lang="en">
                <a:solidFill>
                  <a:schemeClr val="dk1"/>
                </a:solidFill>
              </a:rPr>
              <a:t>nfluence</a:t>
            </a:r>
            <a:r>
              <a:rPr b="1" lang="en">
                <a:solidFill>
                  <a:schemeClr val="dk1"/>
                </a:solidFill>
              </a:rPr>
              <a:t> maximization approaches can be framed with these 4 components </a:t>
            </a:r>
            <a:r>
              <a:rPr b="1" lang="en">
                <a:solidFill>
                  <a:schemeClr val="dk1"/>
                </a:solidFill>
              </a:rPr>
              <a:t>– </a:t>
            </a:r>
            <a:br>
              <a:rPr b="1" lang="en">
                <a:solidFill>
                  <a:schemeClr val="dk1"/>
                </a:solidFill>
              </a:rPr>
            </a:br>
            <a:br>
              <a:rPr b="1" lang="en">
                <a:solidFill>
                  <a:schemeClr val="dk1"/>
                </a:solidFill>
              </a:rPr>
            </a:br>
            <a:r>
              <a:rPr b="1" lang="en">
                <a:solidFill>
                  <a:schemeClr val="dk1"/>
                </a:solidFill>
              </a:rPr>
              <a:t>You first need a dataset that can be modeled as a graph network</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Second, you need a budget to determine how many influencers to select</a:t>
            </a:r>
            <a:endParaRPr b="1">
              <a:solidFill>
                <a:schemeClr val="dk1"/>
              </a:solidFill>
            </a:endParaRPr>
          </a:p>
          <a:p>
            <a:pPr indent="0" lvl="0" marL="0" rtl="0" algn="l">
              <a:spcBef>
                <a:spcPts val="0"/>
              </a:spcBef>
              <a:spcAft>
                <a:spcPts val="0"/>
              </a:spcAft>
              <a:buNone/>
            </a:pPr>
            <a:br>
              <a:rPr b="1" lang="en">
                <a:solidFill>
                  <a:schemeClr val="dk1"/>
                </a:solidFill>
              </a:rPr>
            </a:br>
            <a:r>
              <a:rPr b="1" lang="en">
                <a:solidFill>
                  <a:schemeClr val="dk1"/>
                </a:solidFill>
              </a:rPr>
              <a:t>Third, you need to model how influence actually spreads in the network</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None/>
            </a:pPr>
            <a:r>
              <a:rPr b="1" lang="en">
                <a:solidFill>
                  <a:schemeClr val="dk1"/>
                </a:solidFill>
              </a:rPr>
              <a:t>And finally, you need to have an optimization framework for selecting the top influencers</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We’ll go through our analytical solution with this framing in mind to understand how the work we’re replicating applies these components.</a:t>
            </a:r>
            <a:br>
              <a:rPr b="1" lang="en">
                <a:solidFill>
                  <a:schemeClr val="dk1"/>
                </a:solidFill>
              </a:rPr>
            </a:b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Mathy definition:</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Given a network with n nodes and given a “spreading” or propagation process on that network, choose a “seed set” S of size k &lt; n to maximize the number of nodes in the network that are ultimately influenced.</a:t>
            </a:r>
            <a:endParaRPr>
              <a:solidFill>
                <a:schemeClr val="dk1"/>
              </a:solidFill>
            </a:endParaRPr>
          </a:p>
          <a:p>
            <a:pPr indent="0" lvl="0" marL="0" rtl="0" algn="l">
              <a:spcBef>
                <a:spcPts val="0"/>
              </a:spcBef>
              <a:spcAft>
                <a:spcPts val="0"/>
              </a:spcAft>
              <a:buNone/>
            </a:pPr>
            <a:r>
              <a:t/>
            </a:r>
            <a:endParaRPr b="1"/>
          </a:p>
        </p:txBody>
      </p:sp>
      <p:sp>
        <p:nvSpPr>
          <p:cNvPr id="219" name="Google Shape;219;gfdc01f8e0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6" name="Shape 56"/>
        <p:cNvGrpSpPr/>
        <p:nvPr/>
      </p:nvGrpSpPr>
      <p:grpSpPr>
        <a:xfrm>
          <a:off x="0" y="0"/>
          <a:ext cx="0" cy="0"/>
          <a:chOff x="0" y="0"/>
          <a:chExt cx="0" cy="0"/>
        </a:xfrm>
      </p:grpSpPr>
      <p:sp>
        <p:nvSpPr>
          <p:cNvPr id="57" name="Google Shape;57;p14"/>
          <p:cNvSpPr txBox="1"/>
          <p:nvPr>
            <p:ph type="title"/>
          </p:nvPr>
        </p:nvSpPr>
        <p:spPr>
          <a:xfrm>
            <a:off x="623888" y="1282303"/>
            <a:ext cx="7886700" cy="2139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4"/>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888888"/>
              </a:buClr>
              <a:buSzPts val="1800"/>
              <a:buNone/>
              <a:defRPr sz="1800">
                <a:solidFill>
                  <a:srgbClr val="888888"/>
                </a:solidFill>
              </a:defRPr>
            </a:lvl1pPr>
            <a:lvl2pPr indent="-228600" lvl="1" marL="914400" rtl="0" algn="l">
              <a:lnSpc>
                <a:spcPct val="90000"/>
              </a:lnSpc>
              <a:spcBef>
                <a:spcPts val="1200"/>
              </a:spcBef>
              <a:spcAft>
                <a:spcPts val="0"/>
              </a:spcAft>
              <a:buClr>
                <a:srgbClr val="888888"/>
              </a:buClr>
              <a:buSzPts val="1500"/>
              <a:buNone/>
              <a:defRPr sz="1500">
                <a:solidFill>
                  <a:srgbClr val="888888"/>
                </a:solidFill>
              </a:defRPr>
            </a:lvl2pPr>
            <a:lvl3pPr indent="-228600" lvl="2" marL="1371600" rtl="0" algn="l">
              <a:lnSpc>
                <a:spcPct val="90000"/>
              </a:lnSpc>
              <a:spcBef>
                <a:spcPts val="1200"/>
              </a:spcBef>
              <a:spcAft>
                <a:spcPts val="0"/>
              </a:spcAft>
              <a:buClr>
                <a:srgbClr val="888888"/>
              </a:buClr>
              <a:buSzPts val="1400"/>
              <a:buNone/>
              <a:defRPr sz="1400">
                <a:solidFill>
                  <a:srgbClr val="888888"/>
                </a:solidFill>
              </a:defRPr>
            </a:lvl3pPr>
            <a:lvl4pPr indent="-228600" lvl="3" marL="1828800" rtl="0" algn="l">
              <a:lnSpc>
                <a:spcPct val="90000"/>
              </a:lnSpc>
              <a:spcBef>
                <a:spcPts val="1200"/>
              </a:spcBef>
              <a:spcAft>
                <a:spcPts val="0"/>
              </a:spcAft>
              <a:buClr>
                <a:srgbClr val="888888"/>
              </a:buClr>
              <a:buSzPts val="1200"/>
              <a:buNone/>
              <a:defRPr sz="1200">
                <a:solidFill>
                  <a:srgbClr val="888888"/>
                </a:solidFill>
              </a:defRPr>
            </a:lvl4pPr>
            <a:lvl5pPr indent="-228600" lvl="4" marL="2286000" rtl="0" algn="l">
              <a:lnSpc>
                <a:spcPct val="90000"/>
              </a:lnSpc>
              <a:spcBef>
                <a:spcPts val="1200"/>
              </a:spcBef>
              <a:spcAft>
                <a:spcPts val="0"/>
              </a:spcAft>
              <a:buClr>
                <a:srgbClr val="888888"/>
              </a:buClr>
              <a:buSzPts val="1200"/>
              <a:buNone/>
              <a:defRPr sz="1200">
                <a:solidFill>
                  <a:srgbClr val="888888"/>
                </a:solidFill>
              </a:defRPr>
            </a:lvl5pPr>
            <a:lvl6pPr indent="-228600" lvl="5" marL="2743200" rtl="0" algn="l">
              <a:lnSpc>
                <a:spcPct val="90000"/>
              </a:lnSpc>
              <a:spcBef>
                <a:spcPts val="1200"/>
              </a:spcBef>
              <a:spcAft>
                <a:spcPts val="0"/>
              </a:spcAft>
              <a:buClr>
                <a:srgbClr val="888888"/>
              </a:buClr>
              <a:buSzPts val="1200"/>
              <a:buNone/>
              <a:defRPr sz="1200">
                <a:solidFill>
                  <a:srgbClr val="888888"/>
                </a:solidFill>
              </a:defRPr>
            </a:lvl6pPr>
            <a:lvl7pPr indent="-228600" lvl="6" marL="3200400" rtl="0" algn="l">
              <a:lnSpc>
                <a:spcPct val="90000"/>
              </a:lnSpc>
              <a:spcBef>
                <a:spcPts val="1200"/>
              </a:spcBef>
              <a:spcAft>
                <a:spcPts val="0"/>
              </a:spcAft>
              <a:buClr>
                <a:srgbClr val="888888"/>
              </a:buClr>
              <a:buSzPts val="1200"/>
              <a:buNone/>
              <a:defRPr sz="1200">
                <a:solidFill>
                  <a:srgbClr val="888888"/>
                </a:solidFill>
              </a:defRPr>
            </a:lvl7pPr>
            <a:lvl8pPr indent="-228600" lvl="7" marL="3657600" rtl="0" algn="l">
              <a:lnSpc>
                <a:spcPct val="90000"/>
              </a:lnSpc>
              <a:spcBef>
                <a:spcPts val="1200"/>
              </a:spcBef>
              <a:spcAft>
                <a:spcPts val="0"/>
              </a:spcAft>
              <a:buClr>
                <a:srgbClr val="888888"/>
              </a:buClr>
              <a:buSzPts val="1200"/>
              <a:buNone/>
              <a:defRPr sz="1200">
                <a:solidFill>
                  <a:srgbClr val="888888"/>
                </a:solidFill>
              </a:defRPr>
            </a:lvl8pPr>
            <a:lvl9pPr indent="-228600" lvl="8" marL="4114800" rtl="0" algn="l">
              <a:lnSpc>
                <a:spcPct val="90000"/>
              </a:lnSpc>
              <a:spcBef>
                <a:spcPts val="1200"/>
              </a:spcBef>
              <a:spcAft>
                <a:spcPts val="1200"/>
              </a:spcAft>
              <a:buClr>
                <a:srgbClr val="888888"/>
              </a:buClr>
              <a:buSzPts val="1200"/>
              <a:buNone/>
              <a:defRPr sz="1200">
                <a:solidFill>
                  <a:srgbClr val="888888"/>
                </a:solidFill>
              </a:defRPr>
            </a:lvl9pPr>
          </a:lstStyle>
          <a:p/>
        </p:txBody>
      </p:sp>
      <p:sp>
        <p:nvSpPr>
          <p:cNvPr id="59" name="Google Shape;59;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0" name="Google Shape;60;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1" name="Google Shape;61;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 name="Shape 66"/>
        <p:cNvGrpSpPr/>
        <p:nvPr/>
      </p:nvGrpSpPr>
      <p:grpSpPr>
        <a:xfrm>
          <a:off x="0" y="0"/>
          <a:ext cx="0" cy="0"/>
          <a:chOff x="0" y="0"/>
          <a:chExt cx="0" cy="0"/>
        </a:xfrm>
      </p:grpSpPr>
      <p:sp>
        <p:nvSpPr>
          <p:cNvPr id="67" name="Google Shape;67;p1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8" name="Google Shape;68;p1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9" name="Google Shape;69;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0" name="Shape 70"/>
        <p:cNvGrpSpPr/>
        <p:nvPr/>
      </p:nvGrpSpPr>
      <p:grpSpPr>
        <a:xfrm>
          <a:off x="0" y="0"/>
          <a:ext cx="0" cy="0"/>
          <a:chOff x="0" y="0"/>
          <a:chExt cx="0" cy="0"/>
        </a:xfrm>
      </p:grpSpPr>
      <p:sp>
        <p:nvSpPr>
          <p:cNvPr id="71" name="Google Shape;71;p1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6" name="Google Shape;7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 name="Shape 77"/>
        <p:cNvGrpSpPr/>
        <p:nvPr/>
      </p:nvGrpSpPr>
      <p:grpSpPr>
        <a:xfrm>
          <a:off x="0" y="0"/>
          <a:ext cx="0" cy="0"/>
          <a:chOff x="0" y="0"/>
          <a:chExt cx="0" cy="0"/>
        </a:xfrm>
      </p:grpSpPr>
      <p:sp>
        <p:nvSpPr>
          <p:cNvPr id="78" name="Google Shape;78;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9" name="Google Shape;79;p19"/>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0" name="Google Shape;80;p1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1" name="Google Shape;8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2" name="Shape 82"/>
        <p:cNvGrpSpPr/>
        <p:nvPr/>
      </p:nvGrpSpPr>
      <p:grpSpPr>
        <a:xfrm>
          <a:off x="0" y="0"/>
          <a:ext cx="0" cy="0"/>
          <a:chOff x="0" y="0"/>
          <a:chExt cx="0" cy="0"/>
        </a:xfrm>
      </p:grpSpPr>
      <p:sp>
        <p:nvSpPr>
          <p:cNvPr id="83" name="Google Shape;83;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5" name="Shape 85"/>
        <p:cNvGrpSpPr/>
        <p:nvPr/>
      </p:nvGrpSpPr>
      <p:grpSpPr>
        <a:xfrm>
          <a:off x="0" y="0"/>
          <a:ext cx="0" cy="0"/>
          <a:chOff x="0" y="0"/>
          <a:chExt cx="0" cy="0"/>
        </a:xfrm>
      </p:grpSpPr>
      <p:sp>
        <p:nvSpPr>
          <p:cNvPr id="86" name="Google Shape;86;p2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7" name="Google Shape;87;p21"/>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8" name="Google Shape;8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9" name="Shape 89"/>
        <p:cNvGrpSpPr/>
        <p:nvPr/>
      </p:nvGrpSpPr>
      <p:grpSpPr>
        <a:xfrm>
          <a:off x="0" y="0"/>
          <a:ext cx="0" cy="0"/>
          <a:chOff x="0" y="0"/>
          <a:chExt cx="0" cy="0"/>
        </a:xfrm>
      </p:grpSpPr>
      <p:sp>
        <p:nvSpPr>
          <p:cNvPr id="90" name="Google Shape;90;p22"/>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1" name="Google Shape;9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2" name="Shape 92"/>
        <p:cNvGrpSpPr/>
        <p:nvPr/>
      </p:nvGrpSpPr>
      <p:grpSpPr>
        <a:xfrm>
          <a:off x="0" y="0"/>
          <a:ext cx="0" cy="0"/>
          <a:chOff x="0" y="0"/>
          <a:chExt cx="0" cy="0"/>
        </a:xfrm>
      </p:grpSpPr>
      <p:sp>
        <p:nvSpPr>
          <p:cNvPr id="93" name="Google Shape;93;p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3"/>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5" name="Google Shape;95;p23"/>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6" name="Google Shape;96;p23"/>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8" name="Shape 98"/>
        <p:cNvGrpSpPr/>
        <p:nvPr/>
      </p:nvGrpSpPr>
      <p:grpSpPr>
        <a:xfrm>
          <a:off x="0" y="0"/>
          <a:ext cx="0" cy="0"/>
          <a:chOff x="0" y="0"/>
          <a:chExt cx="0" cy="0"/>
        </a:xfrm>
      </p:grpSpPr>
      <p:sp>
        <p:nvSpPr>
          <p:cNvPr id="99" name="Google Shape;99;p24"/>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00" name="Google Shape;10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1" name="Shape 101"/>
        <p:cNvGrpSpPr/>
        <p:nvPr/>
      </p:nvGrpSpPr>
      <p:grpSpPr>
        <a:xfrm>
          <a:off x="0" y="0"/>
          <a:ext cx="0" cy="0"/>
          <a:chOff x="0" y="0"/>
          <a:chExt cx="0" cy="0"/>
        </a:xfrm>
      </p:grpSpPr>
      <p:sp>
        <p:nvSpPr>
          <p:cNvPr id="102" name="Google Shape;102;p2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3" name="Google Shape;103;p25"/>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04" name="Google Shape;10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5" name="Shape 105"/>
        <p:cNvGrpSpPr/>
        <p:nvPr/>
      </p:nvGrpSpPr>
      <p:grpSpPr>
        <a:xfrm>
          <a:off x="0" y="0"/>
          <a:ext cx="0" cy="0"/>
          <a:chOff x="0" y="0"/>
          <a:chExt cx="0" cy="0"/>
        </a:xfrm>
      </p:grpSpPr>
      <p:sp>
        <p:nvSpPr>
          <p:cNvPr id="106" name="Google Shape;106;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07" name="Shape 107"/>
        <p:cNvGrpSpPr/>
        <p:nvPr/>
      </p:nvGrpSpPr>
      <p:grpSpPr>
        <a:xfrm>
          <a:off x="0" y="0"/>
          <a:ext cx="0" cy="0"/>
          <a:chOff x="0" y="0"/>
          <a:chExt cx="0" cy="0"/>
        </a:xfrm>
      </p:grpSpPr>
      <p:sp>
        <p:nvSpPr>
          <p:cNvPr id="108" name="Google Shape;108;p27"/>
          <p:cNvSpPr txBox="1"/>
          <p:nvPr>
            <p:ph type="title"/>
          </p:nvPr>
        </p:nvSpPr>
        <p:spPr>
          <a:xfrm>
            <a:off x="623888" y="1282303"/>
            <a:ext cx="7886700" cy="2139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 name="Google Shape;109;p27"/>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888888"/>
              </a:buClr>
              <a:buSzPts val="1800"/>
              <a:buNone/>
              <a:defRPr sz="1800">
                <a:solidFill>
                  <a:srgbClr val="888888"/>
                </a:solidFill>
              </a:defRPr>
            </a:lvl1pPr>
            <a:lvl2pPr indent="-228600" lvl="1" marL="914400" rtl="0" algn="l">
              <a:lnSpc>
                <a:spcPct val="90000"/>
              </a:lnSpc>
              <a:spcBef>
                <a:spcPts val="1200"/>
              </a:spcBef>
              <a:spcAft>
                <a:spcPts val="0"/>
              </a:spcAft>
              <a:buClr>
                <a:srgbClr val="888888"/>
              </a:buClr>
              <a:buSzPts val="1500"/>
              <a:buNone/>
              <a:defRPr sz="1500">
                <a:solidFill>
                  <a:srgbClr val="888888"/>
                </a:solidFill>
              </a:defRPr>
            </a:lvl2pPr>
            <a:lvl3pPr indent="-228600" lvl="2" marL="1371600" rtl="0" algn="l">
              <a:lnSpc>
                <a:spcPct val="90000"/>
              </a:lnSpc>
              <a:spcBef>
                <a:spcPts val="1200"/>
              </a:spcBef>
              <a:spcAft>
                <a:spcPts val="0"/>
              </a:spcAft>
              <a:buClr>
                <a:srgbClr val="888888"/>
              </a:buClr>
              <a:buSzPts val="1400"/>
              <a:buNone/>
              <a:defRPr sz="1400">
                <a:solidFill>
                  <a:srgbClr val="888888"/>
                </a:solidFill>
              </a:defRPr>
            </a:lvl3pPr>
            <a:lvl4pPr indent="-228600" lvl="3" marL="1828800" rtl="0" algn="l">
              <a:lnSpc>
                <a:spcPct val="90000"/>
              </a:lnSpc>
              <a:spcBef>
                <a:spcPts val="1200"/>
              </a:spcBef>
              <a:spcAft>
                <a:spcPts val="0"/>
              </a:spcAft>
              <a:buClr>
                <a:srgbClr val="888888"/>
              </a:buClr>
              <a:buSzPts val="1200"/>
              <a:buNone/>
              <a:defRPr sz="1200">
                <a:solidFill>
                  <a:srgbClr val="888888"/>
                </a:solidFill>
              </a:defRPr>
            </a:lvl4pPr>
            <a:lvl5pPr indent="-228600" lvl="4" marL="2286000" rtl="0" algn="l">
              <a:lnSpc>
                <a:spcPct val="90000"/>
              </a:lnSpc>
              <a:spcBef>
                <a:spcPts val="1200"/>
              </a:spcBef>
              <a:spcAft>
                <a:spcPts val="0"/>
              </a:spcAft>
              <a:buClr>
                <a:srgbClr val="888888"/>
              </a:buClr>
              <a:buSzPts val="1200"/>
              <a:buNone/>
              <a:defRPr sz="1200">
                <a:solidFill>
                  <a:srgbClr val="888888"/>
                </a:solidFill>
              </a:defRPr>
            </a:lvl5pPr>
            <a:lvl6pPr indent="-228600" lvl="5" marL="2743200" rtl="0" algn="l">
              <a:lnSpc>
                <a:spcPct val="90000"/>
              </a:lnSpc>
              <a:spcBef>
                <a:spcPts val="1200"/>
              </a:spcBef>
              <a:spcAft>
                <a:spcPts val="0"/>
              </a:spcAft>
              <a:buClr>
                <a:srgbClr val="888888"/>
              </a:buClr>
              <a:buSzPts val="1200"/>
              <a:buNone/>
              <a:defRPr sz="1200">
                <a:solidFill>
                  <a:srgbClr val="888888"/>
                </a:solidFill>
              </a:defRPr>
            </a:lvl6pPr>
            <a:lvl7pPr indent="-228600" lvl="6" marL="3200400" rtl="0" algn="l">
              <a:lnSpc>
                <a:spcPct val="90000"/>
              </a:lnSpc>
              <a:spcBef>
                <a:spcPts val="1200"/>
              </a:spcBef>
              <a:spcAft>
                <a:spcPts val="0"/>
              </a:spcAft>
              <a:buClr>
                <a:srgbClr val="888888"/>
              </a:buClr>
              <a:buSzPts val="1200"/>
              <a:buNone/>
              <a:defRPr sz="1200">
                <a:solidFill>
                  <a:srgbClr val="888888"/>
                </a:solidFill>
              </a:defRPr>
            </a:lvl7pPr>
            <a:lvl8pPr indent="-228600" lvl="7" marL="3657600" rtl="0" algn="l">
              <a:lnSpc>
                <a:spcPct val="90000"/>
              </a:lnSpc>
              <a:spcBef>
                <a:spcPts val="1200"/>
              </a:spcBef>
              <a:spcAft>
                <a:spcPts val="0"/>
              </a:spcAft>
              <a:buClr>
                <a:srgbClr val="888888"/>
              </a:buClr>
              <a:buSzPts val="1200"/>
              <a:buNone/>
              <a:defRPr sz="1200">
                <a:solidFill>
                  <a:srgbClr val="888888"/>
                </a:solidFill>
              </a:defRPr>
            </a:lvl8pPr>
            <a:lvl9pPr indent="-228600" lvl="8" marL="4114800" rtl="0" algn="l">
              <a:lnSpc>
                <a:spcPct val="90000"/>
              </a:lnSpc>
              <a:spcBef>
                <a:spcPts val="1200"/>
              </a:spcBef>
              <a:spcAft>
                <a:spcPts val="1200"/>
              </a:spcAft>
              <a:buClr>
                <a:srgbClr val="888888"/>
              </a:buClr>
              <a:buSzPts val="1200"/>
              <a:buNone/>
              <a:defRPr sz="1200">
                <a:solidFill>
                  <a:srgbClr val="888888"/>
                </a:solidFill>
              </a:defRPr>
            </a:lvl9pPr>
          </a:lstStyle>
          <a:p/>
        </p:txBody>
      </p:sp>
      <p:sp>
        <p:nvSpPr>
          <p:cNvPr id="110" name="Google Shape;110;p2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11" name="Google Shape;111;p2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12" name="Google Shape;112;p2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3" name="Shape 113"/>
        <p:cNvGrpSpPr/>
        <p:nvPr/>
      </p:nvGrpSpPr>
      <p:grpSpPr>
        <a:xfrm>
          <a:off x="0" y="0"/>
          <a:ext cx="0" cy="0"/>
          <a:chOff x="0" y="0"/>
          <a:chExt cx="0" cy="0"/>
        </a:xfrm>
      </p:grpSpPr>
      <p:sp>
        <p:nvSpPr>
          <p:cNvPr id="114" name="Google Shape;114;p28"/>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5" name="Google Shape;115;p28"/>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116" name="Google Shape;116;p2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17" name="Google Shape;117;p2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18" name="Google Shape;118;p2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1.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2" name="Shape 62"/>
        <p:cNvGrpSpPr/>
        <p:nvPr/>
      </p:nvGrpSpPr>
      <p:grpSpPr>
        <a:xfrm>
          <a:off x="0" y="0"/>
          <a:ext cx="0" cy="0"/>
          <a:chOff x="0" y="0"/>
          <a:chExt cx="0" cy="0"/>
        </a:xfrm>
      </p:grpSpPr>
      <p:sp>
        <p:nvSpPr>
          <p:cNvPr id="63" name="Google Shape;6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4" name="Google Shape;6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65" name="Google Shape;65;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25.png"/><Relationship Id="rId6" Type="http://schemas.openxmlformats.org/officeDocument/2006/relationships/image" Target="../media/image28.png"/><Relationship Id="rId7"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1" Type="http://schemas.openxmlformats.org/officeDocument/2006/relationships/image" Target="../media/image37.png"/><Relationship Id="rId10" Type="http://schemas.openxmlformats.org/officeDocument/2006/relationships/image" Target="../media/image41.png"/><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35.png"/><Relationship Id="rId4" Type="http://schemas.openxmlformats.org/officeDocument/2006/relationships/hyperlink" Target="https://github.com/autumninthecloud/IM_w_fairness" TargetMode="External"/><Relationship Id="rId9" Type="http://schemas.openxmlformats.org/officeDocument/2006/relationships/image" Target="../media/image11.png"/><Relationship Id="rId5" Type="http://schemas.openxmlformats.org/officeDocument/2006/relationships/hyperlink" Target="https://autumninthecloud.github.io/IM_w_fairness/index.html" TargetMode="External"/><Relationship Id="rId6" Type="http://schemas.openxmlformats.org/officeDocument/2006/relationships/hyperlink" Target="https://www.ischool.berkeley.edu/projects/2022/team-influencers" TargetMode="External"/><Relationship Id="rId7" Type="http://schemas.openxmlformats.org/officeDocument/2006/relationships/image" Target="../media/image44.png"/><Relationship Id="rId8" Type="http://schemas.openxmlformats.org/officeDocument/2006/relationships/image" Target="../media/image4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7.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hyperlink" Target="http://drive.google.com/file/d/1_KFCNt8CNy_Km_bJxxVzMpJWDqtkeGM3/view" TargetMode="Externa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4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5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14.png"/><Relationship Id="rId4" Type="http://schemas.openxmlformats.org/officeDocument/2006/relationships/image" Target="../media/image36.png"/><Relationship Id="rId5" Type="http://schemas.openxmlformats.org/officeDocument/2006/relationships/image" Target="../media/image4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3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5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image" Target="../media/image24.png"/><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image" Target="../media/image3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 Id="rId3" Type="http://schemas.openxmlformats.org/officeDocument/2006/relationships/image" Target="../media/image3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34.png"/><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3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image" Target="../media/image30.png"/><Relationship Id="rId4" Type="http://schemas.openxmlformats.org/officeDocument/2006/relationships/image" Target="../media/image3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 Id="rId3" Type="http://schemas.openxmlformats.org/officeDocument/2006/relationships/image" Target="../media/image30.png"/><Relationship Id="rId4" Type="http://schemas.openxmlformats.org/officeDocument/2006/relationships/image" Target="../media/image3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40.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 Id="rId3" Type="http://schemas.openxmlformats.org/officeDocument/2006/relationships/image" Target="../media/image39.png"/><Relationship Id="rId4" Type="http://schemas.openxmlformats.org/officeDocument/2006/relationships/image" Target="../media/image4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39.png"/><Relationship Id="rId4" Type="http://schemas.openxmlformats.org/officeDocument/2006/relationships/image" Target="../media/image3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42.png"/><Relationship Id="rId4" Type="http://schemas.openxmlformats.org/officeDocument/2006/relationships/image" Target="../media/image4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42.pn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22" name="Shape 122"/>
        <p:cNvGrpSpPr/>
        <p:nvPr/>
      </p:nvGrpSpPr>
      <p:grpSpPr>
        <a:xfrm>
          <a:off x="0" y="0"/>
          <a:ext cx="0" cy="0"/>
          <a:chOff x="0" y="0"/>
          <a:chExt cx="0" cy="0"/>
        </a:xfrm>
      </p:grpSpPr>
      <p:sp>
        <p:nvSpPr>
          <p:cNvPr id="123" name="Google Shape;123;p29"/>
          <p:cNvSpPr txBox="1"/>
          <p:nvPr/>
        </p:nvSpPr>
        <p:spPr>
          <a:xfrm>
            <a:off x="203400" y="156100"/>
            <a:ext cx="8864400" cy="1354500"/>
          </a:xfrm>
          <a:prstGeom prst="rect">
            <a:avLst/>
          </a:prstGeom>
          <a:noFill/>
          <a:ln>
            <a:noFill/>
          </a:ln>
          <a:effectLst>
            <a:outerShdw blurRad="57150" rotWithShape="0" algn="bl" dir="5400000" dist="19050">
              <a:srgbClr val="000000">
                <a:alpha val="50000"/>
              </a:srgbClr>
            </a:outerShdw>
          </a:effectLst>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000">
                <a:solidFill>
                  <a:schemeClr val="lt1"/>
                </a:solidFill>
                <a:latin typeface="Poppins Medium"/>
                <a:ea typeface="Poppins Medium"/>
                <a:cs typeface="Poppins Medium"/>
                <a:sym typeface="Poppins Medium"/>
              </a:rPr>
              <a:t>Maximizing Influence and Fairness in Social Networks at Scale</a:t>
            </a:r>
            <a:endParaRPr sz="200">
              <a:solidFill>
                <a:schemeClr val="lt1"/>
              </a:solidFill>
              <a:latin typeface="Poppins Medium"/>
              <a:ea typeface="Poppins Medium"/>
              <a:cs typeface="Poppins Medium"/>
              <a:sym typeface="Poppins Medium"/>
            </a:endParaRPr>
          </a:p>
        </p:txBody>
      </p:sp>
      <p:grpSp>
        <p:nvGrpSpPr>
          <p:cNvPr id="124" name="Google Shape;124;p29"/>
          <p:cNvGrpSpPr/>
          <p:nvPr/>
        </p:nvGrpSpPr>
        <p:grpSpPr>
          <a:xfrm>
            <a:off x="3636107" y="2066664"/>
            <a:ext cx="4759024" cy="2314955"/>
            <a:chOff x="1429018" y="2610119"/>
            <a:chExt cx="3295951" cy="1556900"/>
          </a:xfrm>
        </p:grpSpPr>
        <p:pic>
          <p:nvPicPr>
            <p:cNvPr id="125" name="Google Shape;125;p29"/>
            <p:cNvPicPr preferRelativeResize="0"/>
            <p:nvPr/>
          </p:nvPicPr>
          <p:blipFill>
            <a:blip r:embed="rId3">
              <a:alphaModFix/>
            </a:blip>
            <a:stretch>
              <a:fillRect/>
            </a:stretch>
          </p:blipFill>
          <p:spPr>
            <a:xfrm>
              <a:off x="1429018" y="2610119"/>
              <a:ext cx="3295951" cy="1556900"/>
            </a:xfrm>
            <a:prstGeom prst="rect">
              <a:avLst/>
            </a:prstGeom>
            <a:noFill/>
            <a:ln>
              <a:noFill/>
            </a:ln>
          </p:spPr>
        </p:pic>
        <p:sp>
          <p:nvSpPr>
            <p:cNvPr id="126" name="Google Shape;126;p29"/>
            <p:cNvSpPr/>
            <p:nvPr/>
          </p:nvSpPr>
          <p:spPr>
            <a:xfrm>
              <a:off x="3085689" y="3487142"/>
              <a:ext cx="114300" cy="1143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29"/>
          <p:cNvSpPr txBox="1"/>
          <p:nvPr/>
        </p:nvSpPr>
        <p:spPr>
          <a:xfrm>
            <a:off x="835650" y="2066675"/>
            <a:ext cx="2019300" cy="25236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a:solidFill>
                  <a:srgbClr val="4C6682"/>
                </a:solidFill>
                <a:latin typeface="Poppins Medium"/>
                <a:ea typeface="Poppins Medium"/>
                <a:cs typeface="Poppins Medium"/>
                <a:sym typeface="Poppins Medium"/>
              </a:rPr>
              <a:t>TEAM INFLUENCERS</a:t>
            </a:r>
            <a:endParaRPr sz="1200">
              <a:solidFill>
                <a:srgbClr val="4C6682"/>
              </a:solidFill>
              <a:latin typeface="Poppins Medium"/>
              <a:ea typeface="Poppins Medium"/>
              <a:cs typeface="Poppins Medium"/>
              <a:sym typeface="Poppins Medium"/>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David Peletz</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Autumn Rains</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Sophia Skowronski</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Alissa Stover</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a:solidFill>
                  <a:srgbClr val="2FF2BA"/>
                </a:solidFill>
                <a:latin typeface="Poppins Medium"/>
                <a:ea typeface="Poppins Medium"/>
                <a:cs typeface="Poppins Medium"/>
                <a:sym typeface="Poppins Medium"/>
              </a:rPr>
              <a:t>RESEARCH</a:t>
            </a:r>
            <a:endParaRPr sz="1200">
              <a:solidFill>
                <a:srgbClr val="2FF2BA"/>
              </a:solidFill>
              <a:latin typeface="Poppins Medium"/>
              <a:ea typeface="Poppins Medium"/>
              <a:cs typeface="Poppins Medium"/>
              <a:sym typeface="Poppins Medium"/>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Alberto Todeschini</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Puya Vahabi</a:t>
            </a:r>
            <a:endParaRPr sz="1200">
              <a:solidFill>
                <a:schemeClr val="lt1"/>
              </a:solidFill>
              <a:latin typeface="Poppins Light"/>
              <a:ea typeface="Poppins Light"/>
              <a:cs typeface="Poppins Light"/>
              <a:sym typeface="Poppin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270" name="Shape 270"/>
        <p:cNvGrpSpPr/>
        <p:nvPr/>
      </p:nvGrpSpPr>
      <p:grpSpPr>
        <a:xfrm>
          <a:off x="0" y="0"/>
          <a:ext cx="0" cy="0"/>
          <a:chOff x="0" y="0"/>
          <a:chExt cx="0" cy="0"/>
        </a:xfrm>
      </p:grpSpPr>
      <p:sp>
        <p:nvSpPr>
          <p:cNvPr id="271" name="Google Shape;271;p38"/>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Network graph</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Influence model</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pic>
        <p:nvPicPr>
          <p:cNvPr id="272" name="Google Shape;272;p38"/>
          <p:cNvPicPr preferRelativeResize="0"/>
          <p:nvPr/>
        </p:nvPicPr>
        <p:blipFill>
          <a:blip r:embed="rId3">
            <a:alphaModFix/>
          </a:blip>
          <a:stretch>
            <a:fillRect/>
          </a:stretch>
        </p:blipFill>
        <p:spPr>
          <a:xfrm>
            <a:off x="3340400" y="152400"/>
            <a:ext cx="4833692" cy="4838701"/>
          </a:xfrm>
          <a:prstGeom prst="rect">
            <a:avLst/>
          </a:prstGeom>
          <a:noFill/>
          <a:ln>
            <a:noFill/>
          </a:ln>
        </p:spPr>
      </p:pic>
      <p:sp>
        <p:nvSpPr>
          <p:cNvPr id="273" name="Google Shape;273;p3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277" name="Shape 277"/>
        <p:cNvGrpSpPr/>
        <p:nvPr/>
      </p:nvGrpSpPr>
      <p:grpSpPr>
        <a:xfrm>
          <a:off x="0" y="0"/>
          <a:ext cx="0" cy="0"/>
          <a:chOff x="0" y="0"/>
          <a:chExt cx="0" cy="0"/>
        </a:xfrm>
      </p:grpSpPr>
      <p:sp>
        <p:nvSpPr>
          <p:cNvPr id="278" name="Google Shape;278;p39"/>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Budget</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Influence model</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grpSp>
        <p:nvGrpSpPr>
          <p:cNvPr id="279" name="Google Shape;279;p39"/>
          <p:cNvGrpSpPr/>
          <p:nvPr/>
        </p:nvGrpSpPr>
        <p:grpSpPr>
          <a:xfrm>
            <a:off x="4273575" y="3877825"/>
            <a:ext cx="3903300" cy="369300"/>
            <a:chOff x="4153650" y="3076775"/>
            <a:chExt cx="3903300" cy="369300"/>
          </a:xfrm>
        </p:grpSpPr>
        <p:sp>
          <p:nvSpPr>
            <p:cNvPr id="280" name="Google Shape;280;p39"/>
            <p:cNvSpPr txBox="1"/>
            <p:nvPr/>
          </p:nvSpPr>
          <p:spPr>
            <a:xfrm>
              <a:off x="4153650" y="3076775"/>
              <a:ext cx="831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Poppins Light"/>
                  <a:ea typeface="Poppins Light"/>
                  <a:cs typeface="Poppins Light"/>
                  <a:sym typeface="Poppins Light"/>
                </a:rPr>
                <a:t>Default</a:t>
              </a:r>
              <a:endParaRPr sz="1200">
                <a:solidFill>
                  <a:schemeClr val="lt1"/>
                </a:solidFill>
                <a:latin typeface="Poppins Light"/>
                <a:ea typeface="Poppins Light"/>
                <a:cs typeface="Poppins Light"/>
                <a:sym typeface="Poppins Light"/>
              </a:endParaRPr>
            </a:p>
          </p:txBody>
        </p:sp>
        <p:sp>
          <p:nvSpPr>
            <p:cNvPr id="281" name="Google Shape;281;p39"/>
            <p:cNvSpPr txBox="1"/>
            <p:nvPr/>
          </p:nvSpPr>
          <p:spPr>
            <a:xfrm>
              <a:off x="7505850" y="3076775"/>
              <a:ext cx="551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6D9EEB"/>
                  </a:solidFill>
                  <a:latin typeface="Poppins Light"/>
                  <a:ea typeface="Poppins Light"/>
                  <a:cs typeface="Poppins Light"/>
                  <a:sym typeface="Poppins Light"/>
                </a:rPr>
                <a:t>Fair</a:t>
              </a:r>
              <a:endParaRPr sz="1200">
                <a:solidFill>
                  <a:srgbClr val="6D9EEB"/>
                </a:solidFill>
                <a:latin typeface="Poppins Light"/>
                <a:ea typeface="Poppins Light"/>
                <a:cs typeface="Poppins Light"/>
                <a:sym typeface="Poppins Light"/>
              </a:endParaRPr>
            </a:p>
          </p:txBody>
        </p:sp>
        <p:cxnSp>
          <p:nvCxnSpPr>
            <p:cNvPr id="282" name="Google Shape;282;p39"/>
            <p:cNvCxnSpPr/>
            <p:nvPr/>
          </p:nvCxnSpPr>
          <p:spPr>
            <a:xfrm>
              <a:off x="4985725" y="3276875"/>
              <a:ext cx="2277300" cy="0"/>
            </a:xfrm>
            <a:prstGeom prst="straightConnector1">
              <a:avLst/>
            </a:prstGeom>
            <a:noFill/>
            <a:ln cap="flat" cmpd="sng" w="28575">
              <a:solidFill>
                <a:schemeClr val="lt1"/>
              </a:solidFill>
              <a:prstDash val="solid"/>
              <a:round/>
              <a:headEnd len="med" w="med" type="diamond"/>
              <a:tailEnd len="med" w="med" type="none"/>
            </a:ln>
          </p:spPr>
        </p:cxnSp>
        <p:cxnSp>
          <p:nvCxnSpPr>
            <p:cNvPr id="283" name="Google Shape;283;p39"/>
            <p:cNvCxnSpPr/>
            <p:nvPr/>
          </p:nvCxnSpPr>
          <p:spPr>
            <a:xfrm>
              <a:off x="5357375" y="3276875"/>
              <a:ext cx="2062800" cy="0"/>
            </a:xfrm>
            <a:prstGeom prst="straightConnector1">
              <a:avLst/>
            </a:prstGeom>
            <a:noFill/>
            <a:ln cap="flat" cmpd="sng" w="28575">
              <a:solidFill>
                <a:srgbClr val="0000FF"/>
              </a:solidFill>
              <a:prstDash val="solid"/>
              <a:round/>
              <a:headEnd len="med" w="med" type="none"/>
              <a:tailEnd len="med" w="med" type="diamond"/>
            </a:ln>
          </p:spPr>
        </p:cxnSp>
        <p:sp>
          <p:nvSpPr>
            <p:cNvPr id="284" name="Google Shape;284;p39"/>
            <p:cNvSpPr/>
            <p:nvPr/>
          </p:nvSpPr>
          <p:spPr>
            <a:xfrm rot="-5400000">
              <a:off x="6172075" y="2173025"/>
              <a:ext cx="74700" cy="2207700"/>
            </a:xfrm>
            <a:prstGeom prst="rect">
              <a:avLst/>
            </a:prstGeom>
            <a:gradFill>
              <a:gsLst>
                <a:gs pos="0">
                  <a:schemeClr val="lt1"/>
                </a:gs>
                <a:gs pos="75000">
                  <a:srgbClr val="0000FF"/>
                </a:gs>
                <a:gs pos="100000">
                  <a:srgbClr val="0000FF"/>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39"/>
          <p:cNvGrpSpPr/>
          <p:nvPr/>
        </p:nvGrpSpPr>
        <p:grpSpPr>
          <a:xfrm>
            <a:off x="4930675" y="1538550"/>
            <a:ext cx="2613061" cy="437000"/>
            <a:chOff x="5313950" y="1779850"/>
            <a:chExt cx="2613061" cy="437000"/>
          </a:xfrm>
        </p:grpSpPr>
        <p:grpSp>
          <p:nvGrpSpPr>
            <p:cNvPr id="286" name="Google Shape;286;p39"/>
            <p:cNvGrpSpPr/>
            <p:nvPr/>
          </p:nvGrpSpPr>
          <p:grpSpPr>
            <a:xfrm>
              <a:off x="5313950" y="1779850"/>
              <a:ext cx="2613061" cy="437000"/>
              <a:chOff x="5472875" y="1783025"/>
              <a:chExt cx="2613061" cy="437000"/>
            </a:xfrm>
          </p:grpSpPr>
          <p:sp>
            <p:nvSpPr>
              <p:cNvPr id="287" name="Google Shape;287;p39"/>
              <p:cNvSpPr txBox="1"/>
              <p:nvPr/>
            </p:nvSpPr>
            <p:spPr>
              <a:xfrm>
                <a:off x="5755536" y="1819825"/>
                <a:ext cx="233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aseline="-25000" i="1" lang="en">
                    <a:solidFill>
                      <a:schemeClr val="lt1"/>
                    </a:solidFill>
                    <a:latin typeface="Poppins Light"/>
                    <a:ea typeface="Poppins Light"/>
                    <a:cs typeface="Poppins Light"/>
                    <a:sym typeface="Poppins Light"/>
                  </a:rPr>
                  <a:t>1             2</a:t>
                </a:r>
                <a:r>
                  <a:rPr baseline="-25000" i="1" lang="en">
                    <a:solidFill>
                      <a:schemeClr val="lt1"/>
                    </a:solidFill>
                    <a:latin typeface="Poppins Light"/>
                    <a:ea typeface="Poppins Light"/>
                    <a:cs typeface="Poppins Light"/>
                    <a:sym typeface="Poppins Light"/>
                  </a:rPr>
                  <a:t>             3                                   k</a:t>
                </a:r>
                <a:endParaRPr baseline="-25000" i="1">
                  <a:solidFill>
                    <a:schemeClr val="lt1"/>
                  </a:solidFill>
                  <a:latin typeface="Poppins"/>
                  <a:ea typeface="Poppins"/>
                  <a:cs typeface="Poppins"/>
                  <a:sym typeface="Poppins"/>
                </a:endParaRPr>
              </a:p>
            </p:txBody>
          </p:sp>
          <p:pic>
            <p:nvPicPr>
              <p:cNvPr id="288" name="Google Shape;288;p39"/>
              <p:cNvPicPr preferRelativeResize="0"/>
              <p:nvPr/>
            </p:nvPicPr>
            <p:blipFill>
              <a:blip r:embed="rId3">
                <a:alphaModFix/>
              </a:blip>
              <a:stretch>
                <a:fillRect/>
              </a:stretch>
            </p:blipFill>
            <p:spPr>
              <a:xfrm>
                <a:off x="5472875" y="1783025"/>
                <a:ext cx="400200" cy="400200"/>
              </a:xfrm>
              <a:prstGeom prst="rect">
                <a:avLst/>
              </a:prstGeom>
              <a:noFill/>
              <a:ln>
                <a:noFill/>
              </a:ln>
            </p:spPr>
          </p:pic>
          <p:pic>
            <p:nvPicPr>
              <p:cNvPr id="289" name="Google Shape;289;p39"/>
              <p:cNvPicPr preferRelativeResize="0"/>
              <p:nvPr/>
            </p:nvPicPr>
            <p:blipFill>
              <a:blip r:embed="rId3">
                <a:alphaModFix/>
              </a:blip>
              <a:stretch>
                <a:fillRect/>
              </a:stretch>
            </p:blipFill>
            <p:spPr>
              <a:xfrm>
                <a:off x="5928825" y="1783025"/>
                <a:ext cx="400200" cy="400200"/>
              </a:xfrm>
              <a:prstGeom prst="rect">
                <a:avLst/>
              </a:prstGeom>
              <a:noFill/>
              <a:ln>
                <a:noFill/>
              </a:ln>
            </p:spPr>
          </p:pic>
          <p:pic>
            <p:nvPicPr>
              <p:cNvPr id="290" name="Google Shape;290;p39"/>
              <p:cNvPicPr preferRelativeResize="0"/>
              <p:nvPr/>
            </p:nvPicPr>
            <p:blipFill>
              <a:blip r:embed="rId3">
                <a:alphaModFix/>
              </a:blip>
              <a:stretch>
                <a:fillRect/>
              </a:stretch>
            </p:blipFill>
            <p:spPr>
              <a:xfrm>
                <a:off x="6384788" y="1783025"/>
                <a:ext cx="400200" cy="400200"/>
              </a:xfrm>
              <a:prstGeom prst="rect">
                <a:avLst/>
              </a:prstGeom>
              <a:noFill/>
              <a:ln>
                <a:noFill/>
              </a:ln>
            </p:spPr>
          </p:pic>
          <p:pic>
            <p:nvPicPr>
              <p:cNvPr id="291" name="Google Shape;291;p39"/>
              <p:cNvPicPr preferRelativeResize="0"/>
              <p:nvPr/>
            </p:nvPicPr>
            <p:blipFill>
              <a:blip r:embed="rId3">
                <a:alphaModFix/>
              </a:blip>
              <a:stretch>
                <a:fillRect/>
              </a:stretch>
            </p:blipFill>
            <p:spPr>
              <a:xfrm>
                <a:off x="7546900" y="1783025"/>
                <a:ext cx="400200" cy="400200"/>
              </a:xfrm>
              <a:prstGeom prst="rect">
                <a:avLst/>
              </a:prstGeom>
              <a:noFill/>
              <a:ln>
                <a:noFill/>
              </a:ln>
            </p:spPr>
          </p:pic>
        </p:grpSp>
        <p:sp>
          <p:nvSpPr>
            <p:cNvPr id="292" name="Google Shape;292;p39"/>
            <p:cNvSpPr txBox="1"/>
            <p:nvPr/>
          </p:nvSpPr>
          <p:spPr>
            <a:xfrm>
              <a:off x="6797575" y="1852100"/>
              <a:ext cx="544800" cy="2925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 sz="1900">
                  <a:solidFill>
                    <a:schemeClr val="lt1"/>
                  </a:solidFill>
                  <a:latin typeface="Poppins"/>
                  <a:ea typeface="Poppins"/>
                  <a:cs typeface="Poppins"/>
                  <a:sym typeface="Poppins"/>
                </a:rPr>
                <a:t>. . .</a:t>
              </a:r>
              <a:endParaRPr sz="1900"/>
            </a:p>
          </p:txBody>
        </p:sp>
      </p:grpSp>
      <p:sp>
        <p:nvSpPr>
          <p:cNvPr id="293" name="Google Shape;293;p39"/>
          <p:cNvSpPr txBox="1"/>
          <p:nvPr/>
        </p:nvSpPr>
        <p:spPr>
          <a:xfrm>
            <a:off x="4488225" y="636375"/>
            <a:ext cx="3474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Poppins SemiBold"/>
                <a:ea typeface="Poppins SemiBold"/>
                <a:cs typeface="Poppins SemiBold"/>
                <a:sym typeface="Poppins SemiBold"/>
              </a:rPr>
              <a:t>Number of seed users</a:t>
            </a:r>
            <a:endParaRPr>
              <a:solidFill>
                <a:schemeClr val="lt1"/>
              </a:solidFill>
              <a:latin typeface="Poppins SemiBold"/>
              <a:ea typeface="Poppins SemiBold"/>
              <a:cs typeface="Poppins SemiBold"/>
              <a:sym typeface="Poppins SemiBold"/>
            </a:endParaRPr>
          </a:p>
        </p:txBody>
      </p:sp>
      <p:sp>
        <p:nvSpPr>
          <p:cNvPr id="294" name="Google Shape;294;p39"/>
          <p:cNvSpPr txBox="1"/>
          <p:nvPr/>
        </p:nvSpPr>
        <p:spPr>
          <a:xfrm>
            <a:off x="4488225" y="3036575"/>
            <a:ext cx="3474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Poppins SemiBold"/>
                <a:ea typeface="Poppins SemiBold"/>
                <a:cs typeface="Poppins SemiBold"/>
                <a:sym typeface="Poppins SemiBold"/>
              </a:rPr>
              <a:t>Fairness threshold</a:t>
            </a:r>
            <a:endParaRPr>
              <a:solidFill>
                <a:schemeClr val="lt1"/>
              </a:solidFill>
              <a:latin typeface="Poppins SemiBold"/>
              <a:ea typeface="Poppins SemiBold"/>
              <a:cs typeface="Poppins SemiBold"/>
              <a:sym typeface="Poppins SemiBold"/>
            </a:endParaRPr>
          </a:p>
        </p:txBody>
      </p:sp>
      <p:sp>
        <p:nvSpPr>
          <p:cNvPr id="295" name="Google Shape;295;p39"/>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299" name="Shape 299"/>
        <p:cNvGrpSpPr/>
        <p:nvPr/>
      </p:nvGrpSpPr>
      <p:grpSpPr>
        <a:xfrm>
          <a:off x="0" y="0"/>
          <a:ext cx="0" cy="0"/>
          <a:chOff x="0" y="0"/>
          <a:chExt cx="0" cy="0"/>
        </a:xfrm>
      </p:grpSpPr>
      <p:sp>
        <p:nvSpPr>
          <p:cNvPr id="300" name="Google Shape;300;p40"/>
          <p:cNvSpPr/>
          <p:nvPr/>
        </p:nvSpPr>
        <p:spPr>
          <a:xfrm>
            <a:off x="0" y="4613726"/>
            <a:ext cx="9140275" cy="529239"/>
          </a:xfrm>
          <a:custGeom>
            <a:rect b="b" l="l" r="r" t="t"/>
            <a:pathLst>
              <a:path extrusionOk="0" h="908565" w="6186311">
                <a:moveTo>
                  <a:pt x="0" y="0"/>
                </a:moveTo>
                <a:lnTo>
                  <a:pt x="6186311" y="0"/>
                </a:lnTo>
                <a:lnTo>
                  <a:pt x="6186311" y="908565"/>
                </a:lnTo>
                <a:lnTo>
                  <a:pt x="0" y="908565"/>
                </a:lnTo>
                <a:close/>
              </a:path>
            </a:pathLst>
          </a:custGeom>
          <a:solidFill>
            <a:srgbClr val="394F66"/>
          </a:solidFill>
          <a:ln>
            <a:noFill/>
          </a:ln>
        </p:spPr>
      </p:sp>
      <p:sp>
        <p:nvSpPr>
          <p:cNvPr id="301" name="Google Shape;301;p40"/>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Influence model</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sp>
        <p:nvSpPr>
          <p:cNvPr id="302" name="Google Shape;302;p40"/>
          <p:cNvSpPr txBox="1"/>
          <p:nvPr/>
        </p:nvSpPr>
        <p:spPr>
          <a:xfrm>
            <a:off x="4488225" y="636375"/>
            <a:ext cx="34740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Convert network to </a:t>
            </a:r>
            <a:r>
              <a:rPr lang="en">
                <a:solidFill>
                  <a:schemeClr val="accent3"/>
                </a:solidFill>
                <a:latin typeface="Poppins SemiBold"/>
                <a:ea typeface="Poppins SemiBold"/>
                <a:cs typeface="Poppins SemiBold"/>
                <a:sym typeface="Poppins SemiBold"/>
              </a:rPr>
              <a:t>bipartite graph </a:t>
            </a:r>
            <a:r>
              <a:rPr lang="en">
                <a:solidFill>
                  <a:schemeClr val="lt1"/>
                </a:solidFill>
                <a:latin typeface="Poppins SemiBold"/>
                <a:ea typeface="Poppins SemiBold"/>
                <a:cs typeface="Poppins SemiBold"/>
                <a:sym typeface="Poppins SemiBold"/>
              </a:rPr>
              <a:t>to model the spread of influence</a:t>
            </a:r>
            <a:endParaRPr>
              <a:solidFill>
                <a:schemeClr val="accent3"/>
              </a:solidFill>
              <a:latin typeface="Poppins SemiBold"/>
              <a:ea typeface="Poppins SemiBold"/>
              <a:cs typeface="Poppins SemiBold"/>
              <a:sym typeface="Poppins SemiBold"/>
            </a:endParaRPr>
          </a:p>
        </p:txBody>
      </p:sp>
      <p:grpSp>
        <p:nvGrpSpPr>
          <p:cNvPr id="303" name="Google Shape;303;p40"/>
          <p:cNvGrpSpPr/>
          <p:nvPr/>
        </p:nvGrpSpPr>
        <p:grpSpPr>
          <a:xfrm>
            <a:off x="6859419" y="1692299"/>
            <a:ext cx="1636964" cy="1758918"/>
            <a:chOff x="6339744" y="1540011"/>
            <a:chExt cx="1636964" cy="1758918"/>
          </a:xfrm>
        </p:grpSpPr>
        <p:cxnSp>
          <p:nvCxnSpPr>
            <p:cNvPr id="304" name="Google Shape;304;p40"/>
            <p:cNvCxnSpPr>
              <a:stCxn id="305" idx="6"/>
              <a:endCxn id="306" idx="3"/>
            </p:cNvCxnSpPr>
            <p:nvPr/>
          </p:nvCxnSpPr>
          <p:spPr>
            <a:xfrm flipH="1" rot="10800000">
              <a:off x="6512544" y="1643431"/>
              <a:ext cx="1360800" cy="776100"/>
            </a:xfrm>
            <a:prstGeom prst="straightConnector1">
              <a:avLst/>
            </a:prstGeom>
            <a:noFill/>
            <a:ln cap="flat" cmpd="sng" w="9525">
              <a:solidFill>
                <a:schemeClr val="accent3"/>
              </a:solidFill>
              <a:prstDash val="solid"/>
              <a:round/>
              <a:headEnd len="med" w="med" type="none"/>
              <a:tailEnd len="med" w="med" type="none"/>
            </a:ln>
          </p:spPr>
        </p:cxnSp>
        <p:cxnSp>
          <p:nvCxnSpPr>
            <p:cNvPr id="307" name="Google Shape;307;p40"/>
            <p:cNvCxnSpPr>
              <a:stCxn id="305" idx="6"/>
              <a:endCxn id="308" idx="2"/>
            </p:cNvCxnSpPr>
            <p:nvPr/>
          </p:nvCxnSpPr>
          <p:spPr>
            <a:xfrm flipH="1" rot="10800000">
              <a:off x="6512544" y="20100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09" name="Google Shape;309;p40"/>
            <p:cNvCxnSpPr>
              <a:stCxn id="305" idx="6"/>
              <a:endCxn id="310" idx="2"/>
            </p:cNvCxnSpPr>
            <p:nvPr/>
          </p:nvCxnSpPr>
          <p:spPr>
            <a:xfrm>
              <a:off x="6512544" y="2419531"/>
              <a:ext cx="1343100" cy="0"/>
            </a:xfrm>
            <a:prstGeom prst="straightConnector1">
              <a:avLst/>
            </a:prstGeom>
            <a:noFill/>
            <a:ln cap="flat" cmpd="sng" w="9525">
              <a:solidFill>
                <a:schemeClr val="accent3"/>
              </a:solidFill>
              <a:prstDash val="solid"/>
              <a:round/>
              <a:headEnd len="med" w="med" type="none"/>
              <a:tailEnd len="med" w="med" type="none"/>
            </a:ln>
          </p:spPr>
        </p:cxnSp>
        <p:cxnSp>
          <p:nvCxnSpPr>
            <p:cNvPr id="311" name="Google Shape;311;p40"/>
            <p:cNvCxnSpPr>
              <a:stCxn id="305" idx="6"/>
              <a:endCxn id="312" idx="2"/>
            </p:cNvCxnSpPr>
            <p:nvPr/>
          </p:nvCxnSpPr>
          <p:spPr>
            <a:xfrm>
              <a:off x="6512544" y="24195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13" name="Google Shape;313;p40"/>
            <p:cNvCxnSpPr>
              <a:stCxn id="305" idx="6"/>
              <a:endCxn id="314" idx="1"/>
            </p:cNvCxnSpPr>
            <p:nvPr/>
          </p:nvCxnSpPr>
          <p:spPr>
            <a:xfrm>
              <a:off x="6512544" y="2419531"/>
              <a:ext cx="1360800" cy="775800"/>
            </a:xfrm>
            <a:prstGeom prst="straightConnector1">
              <a:avLst/>
            </a:prstGeom>
            <a:noFill/>
            <a:ln cap="flat" cmpd="sng" w="9525">
              <a:solidFill>
                <a:schemeClr val="accent3"/>
              </a:solidFill>
              <a:prstDash val="solid"/>
              <a:round/>
              <a:headEnd len="med" w="med" type="none"/>
              <a:tailEnd len="med" w="med" type="none"/>
            </a:ln>
          </p:spPr>
        </p:cxnSp>
        <p:sp>
          <p:nvSpPr>
            <p:cNvPr id="305" name="Google Shape;305;p40"/>
            <p:cNvSpPr/>
            <p:nvPr/>
          </p:nvSpPr>
          <p:spPr>
            <a:xfrm>
              <a:off x="6339744" y="2333131"/>
              <a:ext cx="172800" cy="1728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0"/>
            <p:cNvSpPr/>
            <p:nvPr/>
          </p:nvSpPr>
          <p:spPr>
            <a:xfrm>
              <a:off x="7855504" y="1540011"/>
              <a:ext cx="121200" cy="12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0"/>
            <p:cNvSpPr/>
            <p:nvPr/>
          </p:nvSpPr>
          <p:spPr>
            <a:xfrm>
              <a:off x="7855494" y="1949486"/>
              <a:ext cx="121200" cy="121200"/>
            </a:xfrm>
            <a:prstGeom prst="ellipse">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0"/>
            <p:cNvSpPr/>
            <p:nvPr/>
          </p:nvSpPr>
          <p:spPr>
            <a:xfrm>
              <a:off x="7855508" y="2358916"/>
              <a:ext cx="121200" cy="12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0"/>
            <p:cNvSpPr/>
            <p:nvPr/>
          </p:nvSpPr>
          <p:spPr>
            <a:xfrm>
              <a:off x="7855495" y="2768332"/>
              <a:ext cx="121200" cy="12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0"/>
            <p:cNvSpPr/>
            <p:nvPr/>
          </p:nvSpPr>
          <p:spPr>
            <a:xfrm>
              <a:off x="7855472" y="3177730"/>
              <a:ext cx="121200" cy="12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40"/>
          <p:cNvGrpSpPr/>
          <p:nvPr/>
        </p:nvGrpSpPr>
        <p:grpSpPr>
          <a:xfrm>
            <a:off x="3771394" y="1972529"/>
            <a:ext cx="2199626" cy="1198426"/>
            <a:chOff x="4090300" y="1930232"/>
            <a:chExt cx="3102434" cy="1690305"/>
          </a:xfrm>
        </p:grpSpPr>
        <p:sp>
          <p:nvSpPr>
            <p:cNvPr id="316" name="Google Shape;316;p40"/>
            <p:cNvSpPr/>
            <p:nvPr/>
          </p:nvSpPr>
          <p:spPr>
            <a:xfrm>
              <a:off x="4284956" y="3376937"/>
              <a:ext cx="243600" cy="2436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0"/>
            <p:cNvSpPr/>
            <p:nvPr/>
          </p:nvSpPr>
          <p:spPr>
            <a:xfrm>
              <a:off x="4090300" y="2571741"/>
              <a:ext cx="171000" cy="17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0"/>
            <p:cNvSpPr/>
            <p:nvPr/>
          </p:nvSpPr>
          <p:spPr>
            <a:xfrm>
              <a:off x="4636840" y="1930232"/>
              <a:ext cx="171000" cy="171000"/>
            </a:xfrm>
            <a:prstGeom prst="ellipse">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0"/>
            <p:cNvSpPr/>
            <p:nvPr/>
          </p:nvSpPr>
          <p:spPr>
            <a:xfrm>
              <a:off x="5304254" y="2528943"/>
              <a:ext cx="171000" cy="17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0"/>
            <p:cNvSpPr/>
            <p:nvPr/>
          </p:nvSpPr>
          <p:spPr>
            <a:xfrm>
              <a:off x="6239635" y="2657525"/>
              <a:ext cx="171000" cy="17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0"/>
            <p:cNvSpPr/>
            <p:nvPr/>
          </p:nvSpPr>
          <p:spPr>
            <a:xfrm>
              <a:off x="7021734" y="2101256"/>
              <a:ext cx="171000" cy="17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 name="Google Shape;322;p40"/>
            <p:cNvCxnSpPr>
              <a:stCxn id="316" idx="0"/>
              <a:endCxn id="317" idx="4"/>
            </p:cNvCxnSpPr>
            <p:nvPr/>
          </p:nvCxnSpPr>
          <p:spPr>
            <a:xfrm rot="10800000">
              <a:off x="4175756" y="2742737"/>
              <a:ext cx="231000" cy="634200"/>
            </a:xfrm>
            <a:prstGeom prst="straightConnector1">
              <a:avLst/>
            </a:prstGeom>
            <a:noFill/>
            <a:ln cap="flat" cmpd="sng" w="9525">
              <a:solidFill>
                <a:srgbClr val="394F66"/>
              </a:solidFill>
              <a:prstDash val="solid"/>
              <a:round/>
              <a:headEnd len="med" w="med" type="none"/>
              <a:tailEnd len="med" w="med" type="triangle"/>
            </a:ln>
          </p:spPr>
        </p:cxnSp>
        <p:cxnSp>
          <p:nvCxnSpPr>
            <p:cNvPr id="323" name="Google Shape;323;p40"/>
            <p:cNvCxnSpPr>
              <a:stCxn id="317" idx="7"/>
              <a:endCxn id="318" idx="3"/>
            </p:cNvCxnSpPr>
            <p:nvPr/>
          </p:nvCxnSpPr>
          <p:spPr>
            <a:xfrm flipH="1" rot="10800000">
              <a:off x="4236258" y="2076284"/>
              <a:ext cx="425700" cy="520500"/>
            </a:xfrm>
            <a:prstGeom prst="straightConnector1">
              <a:avLst/>
            </a:prstGeom>
            <a:noFill/>
            <a:ln cap="flat" cmpd="sng" w="9525">
              <a:solidFill>
                <a:srgbClr val="394F66"/>
              </a:solidFill>
              <a:prstDash val="solid"/>
              <a:round/>
              <a:headEnd len="med" w="med" type="none"/>
              <a:tailEnd len="med" w="med" type="triangle"/>
            </a:ln>
          </p:spPr>
        </p:cxnSp>
        <p:cxnSp>
          <p:nvCxnSpPr>
            <p:cNvPr id="324" name="Google Shape;324;p40"/>
            <p:cNvCxnSpPr>
              <a:stCxn id="319" idx="1"/>
              <a:endCxn id="318" idx="5"/>
            </p:cNvCxnSpPr>
            <p:nvPr/>
          </p:nvCxnSpPr>
          <p:spPr>
            <a:xfrm rot="10800000">
              <a:off x="4782696" y="2076086"/>
              <a:ext cx="546600" cy="477900"/>
            </a:xfrm>
            <a:prstGeom prst="straightConnector1">
              <a:avLst/>
            </a:prstGeom>
            <a:noFill/>
            <a:ln cap="flat" cmpd="sng" w="9525">
              <a:solidFill>
                <a:srgbClr val="394F66"/>
              </a:solidFill>
              <a:prstDash val="solid"/>
              <a:round/>
              <a:headEnd len="med" w="med" type="triangle"/>
              <a:tailEnd len="med" w="med" type="none"/>
            </a:ln>
          </p:spPr>
        </p:cxnSp>
        <p:cxnSp>
          <p:nvCxnSpPr>
            <p:cNvPr id="325" name="Google Shape;325;p40"/>
            <p:cNvCxnSpPr>
              <a:stCxn id="320" idx="2"/>
              <a:endCxn id="319" idx="6"/>
            </p:cNvCxnSpPr>
            <p:nvPr/>
          </p:nvCxnSpPr>
          <p:spPr>
            <a:xfrm rot="10800000">
              <a:off x="5475235" y="2614325"/>
              <a:ext cx="764400" cy="128700"/>
            </a:xfrm>
            <a:prstGeom prst="straightConnector1">
              <a:avLst/>
            </a:prstGeom>
            <a:noFill/>
            <a:ln cap="flat" cmpd="sng" w="9525">
              <a:solidFill>
                <a:srgbClr val="394F66"/>
              </a:solidFill>
              <a:prstDash val="solid"/>
              <a:round/>
              <a:headEnd len="med" w="med" type="triangle"/>
              <a:tailEnd len="med" w="med" type="none"/>
            </a:ln>
          </p:spPr>
        </p:cxnSp>
        <p:cxnSp>
          <p:nvCxnSpPr>
            <p:cNvPr id="326" name="Google Shape;326;p40"/>
            <p:cNvCxnSpPr>
              <a:stCxn id="321" idx="3"/>
              <a:endCxn id="320" idx="6"/>
            </p:cNvCxnSpPr>
            <p:nvPr/>
          </p:nvCxnSpPr>
          <p:spPr>
            <a:xfrm flipH="1">
              <a:off x="6410776" y="2247213"/>
              <a:ext cx="636000" cy="495900"/>
            </a:xfrm>
            <a:prstGeom prst="straightConnector1">
              <a:avLst/>
            </a:prstGeom>
            <a:noFill/>
            <a:ln cap="flat" cmpd="sng" w="9525">
              <a:solidFill>
                <a:srgbClr val="394F66"/>
              </a:solidFill>
              <a:prstDash val="solid"/>
              <a:round/>
              <a:headEnd len="med" w="med" type="triangle"/>
              <a:tailEnd len="med" w="med" type="none"/>
            </a:ln>
          </p:spPr>
        </p:cxnSp>
      </p:grpSp>
      <p:sp>
        <p:nvSpPr>
          <p:cNvPr id="327" name="Google Shape;327;p40"/>
          <p:cNvSpPr txBox="1"/>
          <p:nvPr/>
        </p:nvSpPr>
        <p:spPr>
          <a:xfrm>
            <a:off x="0" y="4690850"/>
            <a:ext cx="9144000" cy="37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3"/>
                </a:solidFill>
                <a:latin typeface="Poppins ExtraLight"/>
                <a:ea typeface="Poppins ExtraLight"/>
                <a:cs typeface="Poppins ExtraLight"/>
                <a:sym typeface="Poppins ExtraLight"/>
              </a:rPr>
              <a:t>Complexity of building data	 		</a:t>
            </a:r>
            <a:r>
              <a:rPr lang="en">
                <a:solidFill>
                  <a:schemeClr val="accent3"/>
                </a:solidFill>
                <a:latin typeface="Dancing Script"/>
                <a:ea typeface="Dancing Script"/>
                <a:cs typeface="Dancing Script"/>
                <a:sym typeface="Dancing Script"/>
              </a:rPr>
              <a:t>O</a:t>
            </a:r>
            <a:r>
              <a:rPr lang="en" sz="1200">
                <a:solidFill>
                  <a:schemeClr val="accent3"/>
                </a:solidFill>
                <a:latin typeface="Times New Roman"/>
                <a:ea typeface="Times New Roman"/>
                <a:cs typeface="Times New Roman"/>
                <a:sym typeface="Times New Roman"/>
              </a:rPr>
              <a:t>(</a:t>
            </a:r>
            <a:r>
              <a:rPr lang="en" sz="1200">
                <a:solidFill>
                  <a:schemeClr val="accent3"/>
                </a:solidFill>
                <a:latin typeface="Times New Roman"/>
                <a:ea typeface="Times New Roman"/>
                <a:cs typeface="Times New Roman"/>
                <a:sym typeface="Times New Roman"/>
              </a:rPr>
              <a:t>c⋅n</a:t>
            </a:r>
            <a:r>
              <a:rPr lang="en" sz="1200">
                <a:solidFill>
                  <a:schemeClr val="accent3"/>
                </a:solidFill>
                <a:latin typeface="Times New Roman"/>
                <a:ea typeface="Times New Roman"/>
                <a:cs typeface="Times New Roman"/>
                <a:sym typeface="Times New Roman"/>
              </a:rPr>
              <a:t>⋅</a:t>
            </a:r>
            <a:r>
              <a:rPr lang="en" sz="1200">
                <a:solidFill>
                  <a:schemeClr val="accent3"/>
                </a:solidFill>
                <a:latin typeface="Times New Roman"/>
                <a:ea typeface="Times New Roman"/>
                <a:cs typeface="Times New Roman"/>
                <a:sym typeface="Times New Roman"/>
              </a:rPr>
              <a:t>(n-1)/2)</a:t>
            </a:r>
            <a:r>
              <a:rPr lang="en" sz="1000">
                <a:solidFill>
                  <a:schemeClr val="accent3"/>
                </a:solidFill>
                <a:latin typeface="Poppins ExtraLight"/>
                <a:ea typeface="Poppins ExtraLight"/>
                <a:cs typeface="Poppins ExtraLight"/>
                <a:sym typeface="Poppins ExtraLight"/>
              </a:rPr>
              <a:t>		    vs. 		    </a:t>
            </a:r>
            <a:r>
              <a:rPr lang="en">
                <a:solidFill>
                  <a:schemeClr val="accent3"/>
                </a:solidFill>
                <a:latin typeface="Dancing Script"/>
                <a:ea typeface="Dancing Script"/>
                <a:cs typeface="Dancing Script"/>
                <a:sym typeface="Dancing Script"/>
              </a:rPr>
              <a:t>O</a:t>
            </a:r>
            <a:r>
              <a:rPr lang="en" sz="1200">
                <a:solidFill>
                  <a:schemeClr val="accent3"/>
                </a:solidFill>
                <a:latin typeface="Times New Roman"/>
                <a:ea typeface="Times New Roman"/>
                <a:cs typeface="Times New Roman"/>
                <a:sym typeface="Times New Roman"/>
              </a:rPr>
              <a:t>(c⋅n)</a:t>
            </a:r>
            <a:endParaRPr sz="1200">
              <a:solidFill>
                <a:schemeClr val="accent3"/>
              </a:solidFill>
              <a:latin typeface="Times New Roman"/>
              <a:ea typeface="Times New Roman"/>
              <a:cs typeface="Times New Roman"/>
              <a:sym typeface="Times New Roman"/>
            </a:endParaRPr>
          </a:p>
        </p:txBody>
      </p:sp>
      <p:sp>
        <p:nvSpPr>
          <p:cNvPr id="328" name="Google Shape;328;p40"/>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solidFill>
                  <a:srgbClr val="4C6682"/>
                </a:solidFill>
              </a:rPr>
              <a:t>‹#›</a:t>
            </a:fld>
            <a:endParaRPr>
              <a:solidFill>
                <a:srgbClr val="4C668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332" name="Shape 332"/>
        <p:cNvGrpSpPr/>
        <p:nvPr/>
      </p:nvGrpSpPr>
      <p:grpSpPr>
        <a:xfrm>
          <a:off x="0" y="0"/>
          <a:ext cx="0" cy="0"/>
          <a:chOff x="0" y="0"/>
          <a:chExt cx="0" cy="0"/>
        </a:xfrm>
      </p:grpSpPr>
      <p:sp>
        <p:nvSpPr>
          <p:cNvPr id="333" name="Google Shape;333;p41"/>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Influence model</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sp>
        <p:nvSpPr>
          <p:cNvPr id="334" name="Google Shape;334;p41"/>
          <p:cNvSpPr txBox="1"/>
          <p:nvPr/>
        </p:nvSpPr>
        <p:spPr>
          <a:xfrm>
            <a:off x="7863665" y="1842301"/>
            <a:ext cx="162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1,1</a:t>
            </a:r>
            <a:endParaRPr baseline="-25000" sz="700">
              <a:solidFill>
                <a:srgbClr val="74A6F4"/>
              </a:solidFill>
              <a:latin typeface="Poppins"/>
              <a:ea typeface="Poppins"/>
              <a:cs typeface="Poppins"/>
              <a:sym typeface="Poppins"/>
            </a:endParaRPr>
          </a:p>
        </p:txBody>
      </p:sp>
      <p:sp>
        <p:nvSpPr>
          <p:cNvPr id="335" name="Google Shape;335;p41"/>
          <p:cNvSpPr txBox="1"/>
          <p:nvPr/>
        </p:nvSpPr>
        <p:spPr>
          <a:xfrm>
            <a:off x="7863683" y="2117880"/>
            <a:ext cx="2946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a:t>
            </a:r>
            <a:r>
              <a:rPr baseline="-25000" lang="en" sz="700">
                <a:solidFill>
                  <a:srgbClr val="74A6F4"/>
                </a:solidFill>
                <a:latin typeface="Poppins"/>
                <a:ea typeface="Poppins"/>
                <a:cs typeface="Poppins"/>
                <a:sym typeface="Poppins"/>
              </a:rPr>
              <a:t>,2</a:t>
            </a:r>
            <a:endParaRPr baseline="-25000" sz="700">
              <a:solidFill>
                <a:srgbClr val="74A6F4"/>
              </a:solidFill>
              <a:latin typeface="Poppins"/>
              <a:ea typeface="Poppins"/>
              <a:cs typeface="Poppins"/>
              <a:sym typeface="Poppins"/>
            </a:endParaRPr>
          </a:p>
        </p:txBody>
      </p:sp>
      <p:sp>
        <p:nvSpPr>
          <p:cNvPr id="336" name="Google Shape;336;p41"/>
          <p:cNvSpPr txBox="1"/>
          <p:nvPr/>
        </p:nvSpPr>
        <p:spPr>
          <a:xfrm>
            <a:off x="7863665" y="2393483"/>
            <a:ext cx="162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1,3</a:t>
            </a:r>
            <a:endParaRPr baseline="-25000" sz="700">
              <a:solidFill>
                <a:srgbClr val="74A6F4"/>
              </a:solidFill>
              <a:latin typeface="Poppins"/>
              <a:ea typeface="Poppins"/>
              <a:cs typeface="Poppins"/>
              <a:sym typeface="Poppins"/>
            </a:endParaRPr>
          </a:p>
        </p:txBody>
      </p:sp>
      <p:sp>
        <p:nvSpPr>
          <p:cNvPr id="337" name="Google Shape;337;p41"/>
          <p:cNvSpPr txBox="1"/>
          <p:nvPr/>
        </p:nvSpPr>
        <p:spPr>
          <a:xfrm>
            <a:off x="7863675" y="2668725"/>
            <a:ext cx="1620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1,4</a:t>
            </a:r>
            <a:endParaRPr baseline="-25000" sz="700">
              <a:solidFill>
                <a:srgbClr val="74A6F4"/>
              </a:solidFill>
              <a:latin typeface="Poppins"/>
              <a:ea typeface="Poppins"/>
              <a:cs typeface="Poppins"/>
              <a:sym typeface="Poppins"/>
            </a:endParaRPr>
          </a:p>
        </p:txBody>
      </p:sp>
      <p:sp>
        <p:nvSpPr>
          <p:cNvPr id="338" name="Google Shape;338;p41"/>
          <p:cNvSpPr txBox="1"/>
          <p:nvPr/>
        </p:nvSpPr>
        <p:spPr>
          <a:xfrm>
            <a:off x="7863700" y="2906322"/>
            <a:ext cx="5922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1,5</a:t>
            </a:r>
            <a:endParaRPr baseline="-25000" sz="700">
              <a:solidFill>
                <a:srgbClr val="74A6F4"/>
              </a:solidFill>
              <a:latin typeface="Poppins"/>
              <a:ea typeface="Poppins"/>
              <a:cs typeface="Poppins"/>
              <a:sym typeface="Poppins"/>
            </a:endParaRPr>
          </a:p>
        </p:txBody>
      </p:sp>
      <p:grpSp>
        <p:nvGrpSpPr>
          <p:cNvPr id="339" name="Google Shape;339;p41"/>
          <p:cNvGrpSpPr/>
          <p:nvPr/>
        </p:nvGrpSpPr>
        <p:grpSpPr>
          <a:xfrm>
            <a:off x="6859697" y="1692294"/>
            <a:ext cx="1636964" cy="1758918"/>
            <a:chOff x="6339744" y="1540011"/>
            <a:chExt cx="1636964" cy="1758918"/>
          </a:xfrm>
        </p:grpSpPr>
        <p:cxnSp>
          <p:nvCxnSpPr>
            <p:cNvPr id="340" name="Google Shape;340;p41"/>
            <p:cNvCxnSpPr>
              <a:stCxn id="341" idx="6"/>
              <a:endCxn id="342" idx="3"/>
            </p:cNvCxnSpPr>
            <p:nvPr/>
          </p:nvCxnSpPr>
          <p:spPr>
            <a:xfrm flipH="1" rot="10800000">
              <a:off x="6512544" y="1643431"/>
              <a:ext cx="1360800" cy="776100"/>
            </a:xfrm>
            <a:prstGeom prst="straightConnector1">
              <a:avLst/>
            </a:prstGeom>
            <a:noFill/>
            <a:ln cap="flat" cmpd="sng" w="9525">
              <a:solidFill>
                <a:schemeClr val="accent3"/>
              </a:solidFill>
              <a:prstDash val="solid"/>
              <a:round/>
              <a:headEnd len="med" w="med" type="none"/>
              <a:tailEnd len="med" w="med" type="none"/>
            </a:ln>
          </p:spPr>
        </p:cxnSp>
        <p:cxnSp>
          <p:nvCxnSpPr>
            <p:cNvPr id="343" name="Google Shape;343;p41"/>
            <p:cNvCxnSpPr>
              <a:stCxn id="341" idx="6"/>
              <a:endCxn id="344" idx="2"/>
            </p:cNvCxnSpPr>
            <p:nvPr/>
          </p:nvCxnSpPr>
          <p:spPr>
            <a:xfrm flipH="1" rot="10800000">
              <a:off x="6512544" y="20100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45" name="Google Shape;345;p41"/>
            <p:cNvCxnSpPr>
              <a:stCxn id="341" idx="6"/>
              <a:endCxn id="346" idx="2"/>
            </p:cNvCxnSpPr>
            <p:nvPr/>
          </p:nvCxnSpPr>
          <p:spPr>
            <a:xfrm>
              <a:off x="6512544" y="2419531"/>
              <a:ext cx="1343100" cy="0"/>
            </a:xfrm>
            <a:prstGeom prst="straightConnector1">
              <a:avLst/>
            </a:prstGeom>
            <a:noFill/>
            <a:ln cap="flat" cmpd="sng" w="9525">
              <a:solidFill>
                <a:schemeClr val="accent3"/>
              </a:solidFill>
              <a:prstDash val="solid"/>
              <a:round/>
              <a:headEnd len="med" w="med" type="none"/>
              <a:tailEnd len="med" w="med" type="none"/>
            </a:ln>
          </p:spPr>
        </p:cxnSp>
        <p:cxnSp>
          <p:nvCxnSpPr>
            <p:cNvPr id="347" name="Google Shape;347;p41"/>
            <p:cNvCxnSpPr>
              <a:stCxn id="341" idx="6"/>
              <a:endCxn id="348" idx="2"/>
            </p:cNvCxnSpPr>
            <p:nvPr/>
          </p:nvCxnSpPr>
          <p:spPr>
            <a:xfrm>
              <a:off x="6512544" y="24195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49" name="Google Shape;349;p41"/>
            <p:cNvCxnSpPr>
              <a:stCxn id="341" idx="6"/>
              <a:endCxn id="350" idx="1"/>
            </p:cNvCxnSpPr>
            <p:nvPr/>
          </p:nvCxnSpPr>
          <p:spPr>
            <a:xfrm>
              <a:off x="6512544" y="2419531"/>
              <a:ext cx="1360800" cy="775800"/>
            </a:xfrm>
            <a:prstGeom prst="straightConnector1">
              <a:avLst/>
            </a:prstGeom>
            <a:noFill/>
            <a:ln cap="flat" cmpd="sng" w="9525">
              <a:solidFill>
                <a:schemeClr val="accent3"/>
              </a:solidFill>
              <a:prstDash val="solid"/>
              <a:round/>
              <a:headEnd len="med" w="med" type="none"/>
              <a:tailEnd len="med" w="med" type="none"/>
            </a:ln>
          </p:spPr>
        </p:cxnSp>
        <p:sp>
          <p:nvSpPr>
            <p:cNvPr id="341" name="Google Shape;341;p41"/>
            <p:cNvSpPr/>
            <p:nvPr/>
          </p:nvSpPr>
          <p:spPr>
            <a:xfrm>
              <a:off x="6339744" y="2333131"/>
              <a:ext cx="172800" cy="172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1"/>
            <p:cNvSpPr/>
            <p:nvPr/>
          </p:nvSpPr>
          <p:spPr>
            <a:xfrm>
              <a:off x="7855504" y="1540011"/>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a:off x="7855494" y="1949486"/>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1"/>
            <p:cNvSpPr/>
            <p:nvPr/>
          </p:nvSpPr>
          <p:spPr>
            <a:xfrm>
              <a:off x="7855508" y="2358916"/>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1"/>
            <p:cNvSpPr/>
            <p:nvPr/>
          </p:nvSpPr>
          <p:spPr>
            <a:xfrm>
              <a:off x="7855495" y="2768332"/>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1"/>
            <p:cNvSpPr/>
            <p:nvPr/>
          </p:nvSpPr>
          <p:spPr>
            <a:xfrm>
              <a:off x="7855472" y="3177730"/>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41"/>
          <p:cNvGrpSpPr/>
          <p:nvPr/>
        </p:nvGrpSpPr>
        <p:grpSpPr>
          <a:xfrm>
            <a:off x="3432758" y="1663015"/>
            <a:ext cx="2852096" cy="1817495"/>
            <a:chOff x="3508958" y="1663015"/>
            <a:chExt cx="2852096" cy="1817495"/>
          </a:xfrm>
        </p:grpSpPr>
        <p:grpSp>
          <p:nvGrpSpPr>
            <p:cNvPr id="352" name="Google Shape;352;p41"/>
            <p:cNvGrpSpPr/>
            <p:nvPr/>
          </p:nvGrpSpPr>
          <p:grpSpPr>
            <a:xfrm>
              <a:off x="3508958" y="2503935"/>
              <a:ext cx="499731" cy="135626"/>
              <a:chOff x="3580983" y="2550585"/>
              <a:chExt cx="499731" cy="135626"/>
            </a:xfrm>
          </p:grpSpPr>
          <p:sp>
            <p:nvSpPr>
              <p:cNvPr id="353" name="Google Shape;353;p41"/>
              <p:cNvSpPr/>
              <p:nvPr/>
            </p:nvSpPr>
            <p:spPr>
              <a:xfrm>
                <a:off x="3580983" y="2550585"/>
                <a:ext cx="499731" cy="135626"/>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1"/>
              <p:cNvSpPr/>
              <p:nvPr/>
            </p:nvSpPr>
            <p:spPr>
              <a:xfrm>
                <a:off x="3597733" y="2564495"/>
                <a:ext cx="107806" cy="107806"/>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1"/>
              <p:cNvSpPr/>
              <p:nvPr/>
            </p:nvSpPr>
            <p:spPr>
              <a:xfrm>
                <a:off x="3716435" y="2564495"/>
                <a:ext cx="107806" cy="107806"/>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1"/>
              <p:cNvSpPr/>
              <p:nvPr/>
            </p:nvSpPr>
            <p:spPr>
              <a:xfrm>
                <a:off x="3835137" y="2564495"/>
                <a:ext cx="107806" cy="107806"/>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57" name="Google Shape;357;p41"/>
              <p:cNvSpPr/>
              <p:nvPr/>
            </p:nvSpPr>
            <p:spPr>
              <a:xfrm>
                <a:off x="3953839" y="2564495"/>
                <a:ext cx="107806" cy="107806"/>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grpSp>
          <p:nvGrpSpPr>
            <p:cNvPr id="358" name="Google Shape;358;p41"/>
            <p:cNvGrpSpPr/>
            <p:nvPr/>
          </p:nvGrpSpPr>
          <p:grpSpPr>
            <a:xfrm>
              <a:off x="5861253" y="1663015"/>
              <a:ext cx="499800" cy="135600"/>
              <a:chOff x="5481253" y="1935877"/>
              <a:chExt cx="499800" cy="135600"/>
            </a:xfrm>
          </p:grpSpPr>
          <p:sp>
            <p:nvSpPr>
              <p:cNvPr id="359" name="Google Shape;359;p41"/>
              <p:cNvSpPr/>
              <p:nvPr/>
            </p:nvSpPr>
            <p:spPr>
              <a:xfrm>
                <a:off x="5481253" y="1935877"/>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a:off x="5498004" y="194978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a:off x="5616706" y="1949788"/>
                <a:ext cx="107700" cy="107700"/>
              </a:xfrm>
              <a:prstGeom prst="rect">
                <a:avLst/>
              </a:prstGeom>
              <a:solidFill>
                <a:srgbClr val="B9B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62" name="Google Shape;362;p41"/>
              <p:cNvSpPr/>
              <p:nvPr/>
            </p:nvSpPr>
            <p:spPr>
              <a:xfrm>
                <a:off x="5735408" y="194978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363" name="Google Shape;363;p41"/>
              <p:cNvSpPr/>
              <p:nvPr/>
            </p:nvSpPr>
            <p:spPr>
              <a:xfrm>
                <a:off x="5854110" y="194978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41"/>
            <p:cNvGrpSpPr/>
            <p:nvPr/>
          </p:nvGrpSpPr>
          <p:grpSpPr>
            <a:xfrm>
              <a:off x="5856003" y="2083479"/>
              <a:ext cx="499800" cy="135600"/>
              <a:chOff x="5481253" y="2244891"/>
              <a:chExt cx="499800" cy="135600"/>
            </a:xfrm>
          </p:grpSpPr>
          <p:sp>
            <p:nvSpPr>
              <p:cNvPr id="365" name="Google Shape;365;p41"/>
              <p:cNvSpPr/>
              <p:nvPr/>
            </p:nvSpPr>
            <p:spPr>
              <a:xfrm>
                <a:off x="5481253" y="2244891"/>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1"/>
              <p:cNvSpPr/>
              <p:nvPr/>
            </p:nvSpPr>
            <p:spPr>
              <a:xfrm>
                <a:off x="5498004" y="2258802"/>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67" name="Google Shape;367;p41"/>
              <p:cNvSpPr/>
              <p:nvPr/>
            </p:nvSpPr>
            <p:spPr>
              <a:xfrm>
                <a:off x="5616706" y="2258802"/>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1"/>
              <p:cNvSpPr/>
              <p:nvPr/>
            </p:nvSpPr>
            <p:spPr>
              <a:xfrm>
                <a:off x="5735408" y="2258802"/>
                <a:ext cx="107700" cy="107700"/>
              </a:xfrm>
              <a:prstGeom prst="rect">
                <a:avLst/>
              </a:prstGeom>
              <a:solidFill>
                <a:srgbClr val="B7D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1"/>
              <p:cNvSpPr/>
              <p:nvPr/>
            </p:nvSpPr>
            <p:spPr>
              <a:xfrm>
                <a:off x="5854110" y="2258802"/>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41"/>
            <p:cNvGrpSpPr/>
            <p:nvPr/>
          </p:nvGrpSpPr>
          <p:grpSpPr>
            <a:xfrm>
              <a:off x="5861251" y="2503960"/>
              <a:ext cx="499800" cy="135600"/>
              <a:chOff x="5484151" y="2565410"/>
              <a:chExt cx="499800" cy="135600"/>
            </a:xfrm>
          </p:grpSpPr>
          <p:sp>
            <p:nvSpPr>
              <p:cNvPr id="371" name="Google Shape;371;p41"/>
              <p:cNvSpPr/>
              <p:nvPr/>
            </p:nvSpPr>
            <p:spPr>
              <a:xfrm>
                <a:off x="5484151" y="2565410"/>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1"/>
              <p:cNvSpPr/>
              <p:nvPr/>
            </p:nvSpPr>
            <p:spPr>
              <a:xfrm>
                <a:off x="5500902" y="2579320"/>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73" name="Google Shape;373;p41"/>
              <p:cNvSpPr/>
              <p:nvPr/>
            </p:nvSpPr>
            <p:spPr>
              <a:xfrm>
                <a:off x="5619604" y="2579320"/>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1"/>
              <p:cNvSpPr/>
              <p:nvPr/>
            </p:nvSpPr>
            <p:spPr>
              <a:xfrm>
                <a:off x="5738306" y="2579320"/>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1"/>
              <p:cNvSpPr/>
              <p:nvPr/>
            </p:nvSpPr>
            <p:spPr>
              <a:xfrm>
                <a:off x="5857008" y="2579320"/>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grpSp>
          <p:nvGrpSpPr>
            <p:cNvPr id="376" name="Google Shape;376;p41"/>
            <p:cNvGrpSpPr/>
            <p:nvPr/>
          </p:nvGrpSpPr>
          <p:grpSpPr>
            <a:xfrm>
              <a:off x="5856001" y="2924441"/>
              <a:ext cx="499800" cy="135600"/>
              <a:chOff x="5484151" y="2885929"/>
              <a:chExt cx="499800" cy="135600"/>
            </a:xfrm>
          </p:grpSpPr>
          <p:sp>
            <p:nvSpPr>
              <p:cNvPr id="377" name="Google Shape;377;p41"/>
              <p:cNvSpPr/>
              <p:nvPr/>
            </p:nvSpPr>
            <p:spPr>
              <a:xfrm>
                <a:off x="5484151" y="2885929"/>
                <a:ext cx="499800" cy="135600"/>
              </a:xfrm>
              <a:prstGeom prst="rect">
                <a:avLst/>
              </a:prstGeom>
              <a:solidFill>
                <a:srgbClr val="74A6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78" name="Google Shape;378;p41"/>
              <p:cNvSpPr/>
              <p:nvPr/>
            </p:nvSpPr>
            <p:spPr>
              <a:xfrm>
                <a:off x="5500902" y="2899839"/>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1"/>
              <p:cNvSpPr/>
              <p:nvPr/>
            </p:nvSpPr>
            <p:spPr>
              <a:xfrm>
                <a:off x="5619604" y="2899839"/>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380" name="Google Shape;380;p41"/>
              <p:cNvSpPr/>
              <p:nvPr/>
            </p:nvSpPr>
            <p:spPr>
              <a:xfrm>
                <a:off x="5738306" y="2899839"/>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1"/>
              <p:cNvSpPr/>
              <p:nvPr/>
            </p:nvSpPr>
            <p:spPr>
              <a:xfrm>
                <a:off x="5857008" y="2899839"/>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grpSp>
        <p:grpSp>
          <p:nvGrpSpPr>
            <p:cNvPr id="382" name="Google Shape;382;p41"/>
            <p:cNvGrpSpPr/>
            <p:nvPr/>
          </p:nvGrpSpPr>
          <p:grpSpPr>
            <a:xfrm>
              <a:off x="5856001" y="3344910"/>
              <a:ext cx="499800" cy="135600"/>
              <a:chOff x="5484151" y="3206448"/>
              <a:chExt cx="499800" cy="135600"/>
            </a:xfrm>
          </p:grpSpPr>
          <p:sp>
            <p:nvSpPr>
              <p:cNvPr id="383" name="Google Shape;383;p41"/>
              <p:cNvSpPr/>
              <p:nvPr/>
            </p:nvSpPr>
            <p:spPr>
              <a:xfrm>
                <a:off x="5484151" y="3206448"/>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1"/>
              <p:cNvSpPr/>
              <p:nvPr/>
            </p:nvSpPr>
            <p:spPr>
              <a:xfrm>
                <a:off x="5500902" y="322035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1"/>
              <p:cNvSpPr/>
              <p:nvPr/>
            </p:nvSpPr>
            <p:spPr>
              <a:xfrm>
                <a:off x="5619604" y="322035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1"/>
              <p:cNvSpPr/>
              <p:nvPr/>
            </p:nvSpPr>
            <p:spPr>
              <a:xfrm>
                <a:off x="5738306" y="3220358"/>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387" name="Google Shape;387;p41"/>
              <p:cNvSpPr/>
              <p:nvPr/>
            </p:nvSpPr>
            <p:spPr>
              <a:xfrm>
                <a:off x="5857008" y="322035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grpSp>
          <p:nvGrpSpPr>
            <p:cNvPr id="388" name="Google Shape;388;p41"/>
            <p:cNvGrpSpPr/>
            <p:nvPr/>
          </p:nvGrpSpPr>
          <p:grpSpPr>
            <a:xfrm>
              <a:off x="4116497" y="1692275"/>
              <a:ext cx="1636964" cy="1758925"/>
              <a:chOff x="6339744" y="1540005"/>
              <a:chExt cx="1636964" cy="1758925"/>
            </a:xfrm>
          </p:grpSpPr>
          <p:cxnSp>
            <p:nvCxnSpPr>
              <p:cNvPr id="389" name="Google Shape;389;p41"/>
              <p:cNvCxnSpPr>
                <a:stCxn id="390" idx="6"/>
                <a:endCxn id="391" idx="3"/>
              </p:cNvCxnSpPr>
              <p:nvPr/>
            </p:nvCxnSpPr>
            <p:spPr>
              <a:xfrm flipH="1" rot="10800000">
                <a:off x="6512544" y="1643431"/>
                <a:ext cx="1360800" cy="776100"/>
              </a:xfrm>
              <a:prstGeom prst="straightConnector1">
                <a:avLst/>
              </a:prstGeom>
              <a:noFill/>
              <a:ln cap="flat" cmpd="sng" w="9525">
                <a:solidFill>
                  <a:schemeClr val="accent3"/>
                </a:solidFill>
                <a:prstDash val="solid"/>
                <a:round/>
                <a:headEnd len="med" w="med" type="none"/>
                <a:tailEnd len="med" w="med" type="none"/>
              </a:ln>
            </p:spPr>
          </p:cxnSp>
          <p:cxnSp>
            <p:nvCxnSpPr>
              <p:cNvPr id="392" name="Google Shape;392;p41"/>
              <p:cNvCxnSpPr>
                <a:stCxn id="390" idx="6"/>
                <a:endCxn id="393" idx="2"/>
              </p:cNvCxnSpPr>
              <p:nvPr/>
            </p:nvCxnSpPr>
            <p:spPr>
              <a:xfrm flipH="1" rot="10800000">
                <a:off x="6512544" y="20100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94" name="Google Shape;394;p41"/>
              <p:cNvCxnSpPr>
                <a:stCxn id="390" idx="6"/>
                <a:endCxn id="395" idx="2"/>
              </p:cNvCxnSpPr>
              <p:nvPr/>
            </p:nvCxnSpPr>
            <p:spPr>
              <a:xfrm>
                <a:off x="6512544" y="2419531"/>
                <a:ext cx="1343100" cy="0"/>
              </a:xfrm>
              <a:prstGeom prst="straightConnector1">
                <a:avLst/>
              </a:prstGeom>
              <a:noFill/>
              <a:ln cap="flat" cmpd="sng" w="9525">
                <a:solidFill>
                  <a:schemeClr val="accent3"/>
                </a:solidFill>
                <a:prstDash val="solid"/>
                <a:round/>
                <a:headEnd len="med" w="med" type="none"/>
                <a:tailEnd len="med" w="med" type="none"/>
              </a:ln>
            </p:spPr>
          </p:cxnSp>
          <p:cxnSp>
            <p:nvCxnSpPr>
              <p:cNvPr id="396" name="Google Shape;396;p41"/>
              <p:cNvCxnSpPr>
                <a:stCxn id="390" idx="6"/>
                <a:endCxn id="397" idx="2"/>
              </p:cNvCxnSpPr>
              <p:nvPr/>
            </p:nvCxnSpPr>
            <p:spPr>
              <a:xfrm>
                <a:off x="6512544" y="241953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398" name="Google Shape;398;p41"/>
              <p:cNvCxnSpPr>
                <a:stCxn id="390" idx="6"/>
                <a:endCxn id="399" idx="1"/>
              </p:cNvCxnSpPr>
              <p:nvPr/>
            </p:nvCxnSpPr>
            <p:spPr>
              <a:xfrm>
                <a:off x="6512544" y="2419531"/>
                <a:ext cx="1360800" cy="775800"/>
              </a:xfrm>
              <a:prstGeom prst="straightConnector1">
                <a:avLst/>
              </a:prstGeom>
              <a:noFill/>
              <a:ln cap="flat" cmpd="sng" w="9525">
                <a:solidFill>
                  <a:schemeClr val="accent3"/>
                </a:solidFill>
                <a:prstDash val="solid"/>
                <a:round/>
                <a:headEnd len="med" w="med" type="none"/>
                <a:tailEnd len="med" w="med" type="none"/>
              </a:ln>
            </p:spPr>
          </p:cxnSp>
          <p:sp>
            <p:nvSpPr>
              <p:cNvPr id="390" name="Google Shape;390;p41"/>
              <p:cNvSpPr/>
              <p:nvPr/>
            </p:nvSpPr>
            <p:spPr>
              <a:xfrm>
                <a:off x="6339744" y="2333131"/>
                <a:ext cx="172800" cy="172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1"/>
              <p:cNvSpPr/>
              <p:nvPr/>
            </p:nvSpPr>
            <p:spPr>
              <a:xfrm>
                <a:off x="7855496" y="1540005"/>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1"/>
              <p:cNvSpPr/>
              <p:nvPr/>
            </p:nvSpPr>
            <p:spPr>
              <a:xfrm>
                <a:off x="7855494" y="1949486"/>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7855508" y="2358916"/>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1"/>
              <p:cNvSpPr/>
              <p:nvPr/>
            </p:nvSpPr>
            <p:spPr>
              <a:xfrm>
                <a:off x="7855495" y="2768332"/>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1"/>
              <p:cNvSpPr/>
              <p:nvPr/>
            </p:nvSpPr>
            <p:spPr>
              <a:xfrm>
                <a:off x="7855472" y="3177730"/>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0" name="Google Shape;400;p41"/>
          <p:cNvSpPr txBox="1"/>
          <p:nvPr/>
        </p:nvSpPr>
        <p:spPr>
          <a:xfrm>
            <a:off x="4157300" y="636375"/>
            <a:ext cx="40554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Obtain</a:t>
            </a:r>
            <a:r>
              <a:rPr lang="en">
                <a:solidFill>
                  <a:schemeClr val="lt1"/>
                </a:solidFill>
                <a:latin typeface="Poppins SemiBold"/>
                <a:ea typeface="Poppins SemiBold"/>
                <a:cs typeface="Poppins SemiBold"/>
                <a:sym typeface="Poppins SemiBold"/>
              </a:rPr>
              <a:t> </a:t>
            </a:r>
            <a:r>
              <a:rPr lang="en">
                <a:solidFill>
                  <a:schemeClr val="accent1"/>
                </a:solidFill>
                <a:latin typeface="Poppins SemiBold"/>
                <a:ea typeface="Poppins SemiBold"/>
                <a:cs typeface="Poppins SemiBold"/>
                <a:sym typeface="Poppins SemiBold"/>
              </a:rPr>
              <a:t>influence</a:t>
            </a:r>
            <a:r>
              <a:rPr lang="en">
                <a:solidFill>
                  <a:schemeClr val="accent1"/>
                </a:solidFill>
                <a:latin typeface="Poppins SemiBold"/>
                <a:ea typeface="Poppins SemiBold"/>
                <a:cs typeface="Poppins SemiBold"/>
                <a:sym typeface="Poppins SemiBold"/>
              </a:rPr>
              <a:t> probabilities</a:t>
            </a:r>
            <a:r>
              <a:rPr lang="en">
                <a:solidFill>
                  <a:schemeClr val="accent1"/>
                </a:solidFill>
                <a:latin typeface="Poppins SemiBold"/>
                <a:ea typeface="Poppins SemiBold"/>
                <a:cs typeface="Poppins SemiBold"/>
                <a:sym typeface="Poppins SemiBold"/>
              </a:rPr>
              <a:t> </a:t>
            </a:r>
            <a:r>
              <a:rPr lang="en">
                <a:solidFill>
                  <a:schemeClr val="lt1"/>
                </a:solidFill>
                <a:latin typeface="Poppins SemiBold"/>
                <a:ea typeface="Poppins SemiBold"/>
                <a:cs typeface="Poppins SemiBold"/>
                <a:sym typeface="Poppins SemiBold"/>
              </a:rPr>
              <a:t>between influencers and target users</a:t>
            </a:r>
            <a:endParaRPr>
              <a:solidFill>
                <a:schemeClr val="lt1"/>
              </a:solidFill>
              <a:latin typeface="Poppins SemiBold"/>
              <a:ea typeface="Poppins SemiBold"/>
              <a:cs typeface="Poppins SemiBold"/>
              <a:sym typeface="Poppins SemiBold"/>
            </a:endParaRPr>
          </a:p>
        </p:txBody>
      </p:sp>
      <p:sp>
        <p:nvSpPr>
          <p:cNvPr id="401" name="Google Shape;401;p41"/>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405" name="Shape 405"/>
        <p:cNvGrpSpPr/>
        <p:nvPr/>
      </p:nvGrpSpPr>
      <p:grpSpPr>
        <a:xfrm>
          <a:off x="0" y="0"/>
          <a:ext cx="0" cy="0"/>
          <a:chOff x="0" y="0"/>
          <a:chExt cx="0" cy="0"/>
        </a:xfrm>
      </p:grpSpPr>
      <p:cxnSp>
        <p:nvCxnSpPr>
          <p:cNvPr id="406" name="Google Shape;406;p42"/>
          <p:cNvCxnSpPr>
            <a:stCxn id="407" idx="6"/>
            <a:endCxn id="408" idx="2"/>
          </p:cNvCxnSpPr>
          <p:nvPr/>
        </p:nvCxnSpPr>
        <p:spPr>
          <a:xfrm>
            <a:off x="4213097" y="2571801"/>
            <a:ext cx="1343100" cy="0"/>
          </a:xfrm>
          <a:prstGeom prst="straightConnector1">
            <a:avLst/>
          </a:prstGeom>
          <a:noFill/>
          <a:ln cap="flat" cmpd="sng" w="9525">
            <a:solidFill>
              <a:schemeClr val="accent3"/>
            </a:solidFill>
            <a:prstDash val="solid"/>
            <a:round/>
            <a:headEnd len="med" w="med" type="none"/>
            <a:tailEnd len="med" w="med" type="none"/>
          </a:ln>
        </p:spPr>
      </p:cxnSp>
      <p:cxnSp>
        <p:nvCxnSpPr>
          <p:cNvPr id="409" name="Google Shape;409;p42"/>
          <p:cNvCxnSpPr>
            <a:stCxn id="407" idx="6"/>
            <a:endCxn id="410" idx="2"/>
          </p:cNvCxnSpPr>
          <p:nvPr/>
        </p:nvCxnSpPr>
        <p:spPr>
          <a:xfrm>
            <a:off x="4213097" y="2571801"/>
            <a:ext cx="1343100" cy="409500"/>
          </a:xfrm>
          <a:prstGeom prst="straightConnector1">
            <a:avLst/>
          </a:prstGeom>
          <a:noFill/>
          <a:ln cap="flat" cmpd="sng" w="9525">
            <a:solidFill>
              <a:schemeClr val="accent3"/>
            </a:solidFill>
            <a:prstDash val="solid"/>
            <a:round/>
            <a:headEnd len="med" w="med" type="none"/>
            <a:tailEnd len="med" w="med" type="none"/>
          </a:ln>
        </p:spPr>
      </p:cxnSp>
      <p:cxnSp>
        <p:nvCxnSpPr>
          <p:cNvPr id="411" name="Google Shape;411;p42"/>
          <p:cNvCxnSpPr>
            <a:stCxn id="407" idx="6"/>
            <a:endCxn id="412" idx="1"/>
          </p:cNvCxnSpPr>
          <p:nvPr/>
        </p:nvCxnSpPr>
        <p:spPr>
          <a:xfrm>
            <a:off x="4213097" y="2571801"/>
            <a:ext cx="1360800" cy="775800"/>
          </a:xfrm>
          <a:prstGeom prst="straightConnector1">
            <a:avLst/>
          </a:prstGeom>
          <a:noFill/>
          <a:ln cap="flat" cmpd="sng" w="9525">
            <a:solidFill>
              <a:schemeClr val="accent3"/>
            </a:solidFill>
            <a:prstDash val="solid"/>
            <a:round/>
            <a:headEnd len="med" w="med" type="none"/>
            <a:tailEnd len="med" w="med" type="none"/>
          </a:ln>
        </p:spPr>
      </p:cxnSp>
      <p:sp>
        <p:nvSpPr>
          <p:cNvPr id="407" name="Google Shape;407;p42"/>
          <p:cNvSpPr/>
          <p:nvPr/>
        </p:nvSpPr>
        <p:spPr>
          <a:xfrm>
            <a:off x="4040297" y="2485401"/>
            <a:ext cx="172800" cy="172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42"/>
          <p:cNvGrpSpPr/>
          <p:nvPr/>
        </p:nvGrpSpPr>
        <p:grpSpPr>
          <a:xfrm>
            <a:off x="4066166" y="2112275"/>
            <a:ext cx="1636952" cy="1758925"/>
            <a:chOff x="6339744" y="1540005"/>
            <a:chExt cx="1636952" cy="1758925"/>
          </a:xfrm>
        </p:grpSpPr>
        <p:cxnSp>
          <p:nvCxnSpPr>
            <p:cNvPr id="414" name="Google Shape;414;p42"/>
            <p:cNvCxnSpPr>
              <a:stCxn id="415" idx="6"/>
              <a:endCxn id="416" idx="3"/>
            </p:cNvCxnSpPr>
            <p:nvPr/>
          </p:nvCxnSpPr>
          <p:spPr>
            <a:xfrm flipH="1" rot="10800000">
              <a:off x="6512544" y="1643431"/>
              <a:ext cx="1360800" cy="776100"/>
            </a:xfrm>
            <a:prstGeom prst="straightConnector1">
              <a:avLst/>
            </a:prstGeom>
            <a:noFill/>
            <a:ln cap="flat" cmpd="sng" w="9525">
              <a:solidFill>
                <a:schemeClr val="accent3"/>
              </a:solidFill>
              <a:prstDash val="solid"/>
              <a:round/>
              <a:headEnd len="med" w="med" type="none"/>
              <a:tailEnd len="med" w="med" type="none"/>
            </a:ln>
          </p:spPr>
        </p:cxnSp>
        <p:cxnSp>
          <p:nvCxnSpPr>
            <p:cNvPr id="417" name="Google Shape;417;p42"/>
            <p:cNvCxnSpPr>
              <a:stCxn id="415" idx="6"/>
              <a:endCxn id="418" idx="1"/>
            </p:cNvCxnSpPr>
            <p:nvPr/>
          </p:nvCxnSpPr>
          <p:spPr>
            <a:xfrm>
              <a:off x="6512544" y="2419531"/>
              <a:ext cx="1360800" cy="775800"/>
            </a:xfrm>
            <a:prstGeom prst="straightConnector1">
              <a:avLst/>
            </a:prstGeom>
            <a:noFill/>
            <a:ln cap="flat" cmpd="sng" w="9525">
              <a:solidFill>
                <a:schemeClr val="accent3"/>
              </a:solidFill>
              <a:prstDash val="solid"/>
              <a:round/>
              <a:headEnd len="med" w="med" type="none"/>
              <a:tailEnd len="med" w="med" type="none"/>
            </a:ln>
          </p:spPr>
        </p:cxnSp>
        <p:sp>
          <p:nvSpPr>
            <p:cNvPr id="415" name="Google Shape;415;p42"/>
            <p:cNvSpPr/>
            <p:nvPr/>
          </p:nvSpPr>
          <p:spPr>
            <a:xfrm>
              <a:off x="6339744" y="2333131"/>
              <a:ext cx="172800" cy="172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2"/>
            <p:cNvSpPr/>
            <p:nvPr/>
          </p:nvSpPr>
          <p:spPr>
            <a:xfrm>
              <a:off x="7855496" y="1540005"/>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2"/>
            <p:cNvSpPr/>
            <p:nvPr/>
          </p:nvSpPr>
          <p:spPr>
            <a:xfrm>
              <a:off x="7855495" y="2768332"/>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2"/>
            <p:cNvSpPr/>
            <p:nvPr/>
          </p:nvSpPr>
          <p:spPr>
            <a:xfrm>
              <a:off x="7855472" y="3177730"/>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0" name="Google Shape;420;p42"/>
          <p:cNvCxnSpPr>
            <a:stCxn id="421" idx="6"/>
            <a:endCxn id="422" idx="3"/>
          </p:cNvCxnSpPr>
          <p:nvPr/>
        </p:nvCxnSpPr>
        <p:spPr>
          <a:xfrm flipH="1" rot="10800000">
            <a:off x="4213097" y="1396689"/>
            <a:ext cx="1360800" cy="776100"/>
          </a:xfrm>
          <a:prstGeom prst="straightConnector1">
            <a:avLst/>
          </a:prstGeom>
          <a:noFill/>
          <a:ln cap="flat" cmpd="sng" w="9525">
            <a:solidFill>
              <a:schemeClr val="accent5"/>
            </a:solidFill>
            <a:prstDash val="dash"/>
            <a:round/>
            <a:headEnd len="med" w="med" type="none"/>
            <a:tailEnd len="med" w="med" type="none"/>
          </a:ln>
        </p:spPr>
      </p:cxnSp>
      <p:cxnSp>
        <p:nvCxnSpPr>
          <p:cNvPr id="423" name="Google Shape;423;p42"/>
          <p:cNvCxnSpPr>
            <a:stCxn id="421" idx="6"/>
            <a:endCxn id="424" idx="2"/>
          </p:cNvCxnSpPr>
          <p:nvPr/>
        </p:nvCxnSpPr>
        <p:spPr>
          <a:xfrm flipH="1" rot="10800000">
            <a:off x="4213097" y="1763289"/>
            <a:ext cx="1343100" cy="409500"/>
          </a:xfrm>
          <a:prstGeom prst="straightConnector1">
            <a:avLst/>
          </a:prstGeom>
          <a:noFill/>
          <a:ln cap="flat" cmpd="sng" w="9525">
            <a:solidFill>
              <a:schemeClr val="accent5"/>
            </a:solidFill>
            <a:prstDash val="dash"/>
            <a:round/>
            <a:headEnd len="med" w="med" type="none"/>
            <a:tailEnd len="med" w="med" type="none"/>
          </a:ln>
        </p:spPr>
      </p:cxnSp>
      <p:cxnSp>
        <p:nvCxnSpPr>
          <p:cNvPr id="425" name="Google Shape;425;p42"/>
          <p:cNvCxnSpPr>
            <a:stCxn id="421" idx="6"/>
            <a:endCxn id="426" idx="2"/>
          </p:cNvCxnSpPr>
          <p:nvPr/>
        </p:nvCxnSpPr>
        <p:spPr>
          <a:xfrm>
            <a:off x="4213097" y="2172789"/>
            <a:ext cx="1343100" cy="409500"/>
          </a:xfrm>
          <a:prstGeom prst="straightConnector1">
            <a:avLst/>
          </a:prstGeom>
          <a:noFill/>
          <a:ln cap="flat" cmpd="sng" w="9525">
            <a:solidFill>
              <a:schemeClr val="accent5"/>
            </a:solidFill>
            <a:prstDash val="dash"/>
            <a:round/>
            <a:headEnd len="med" w="med" type="none"/>
            <a:tailEnd len="med" w="med" type="none"/>
          </a:ln>
        </p:spPr>
      </p:cxnSp>
      <p:cxnSp>
        <p:nvCxnSpPr>
          <p:cNvPr id="427" name="Google Shape;427;p42"/>
          <p:cNvCxnSpPr>
            <a:stCxn id="421" idx="6"/>
            <a:endCxn id="428" idx="2"/>
          </p:cNvCxnSpPr>
          <p:nvPr/>
        </p:nvCxnSpPr>
        <p:spPr>
          <a:xfrm>
            <a:off x="4213097" y="2172789"/>
            <a:ext cx="1342800" cy="819000"/>
          </a:xfrm>
          <a:prstGeom prst="straightConnector1">
            <a:avLst/>
          </a:prstGeom>
          <a:noFill/>
          <a:ln cap="flat" cmpd="sng" w="9525">
            <a:solidFill>
              <a:schemeClr val="accent5"/>
            </a:solidFill>
            <a:prstDash val="dash"/>
            <a:round/>
            <a:headEnd len="med" w="med" type="none"/>
            <a:tailEnd len="med" w="med" type="none"/>
          </a:ln>
        </p:spPr>
      </p:cxnSp>
      <p:sp>
        <p:nvSpPr>
          <p:cNvPr id="421" name="Google Shape;421;p42"/>
          <p:cNvSpPr/>
          <p:nvPr/>
        </p:nvSpPr>
        <p:spPr>
          <a:xfrm>
            <a:off x="4040297" y="2086389"/>
            <a:ext cx="172800" cy="172800"/>
          </a:xfrm>
          <a:prstGeom prst="ellipse">
            <a:avLst/>
          </a:pr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2"/>
          <p:cNvSpPr/>
          <p:nvPr/>
        </p:nvSpPr>
        <p:spPr>
          <a:xfrm>
            <a:off x="5556049" y="1293325"/>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2"/>
          <p:cNvSpPr/>
          <p:nvPr/>
        </p:nvSpPr>
        <p:spPr>
          <a:xfrm>
            <a:off x="5556047" y="1702806"/>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2"/>
          <p:cNvSpPr/>
          <p:nvPr/>
        </p:nvSpPr>
        <p:spPr>
          <a:xfrm>
            <a:off x="5556048" y="2521653"/>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2"/>
          <p:cNvSpPr/>
          <p:nvPr/>
        </p:nvSpPr>
        <p:spPr>
          <a:xfrm>
            <a:off x="5556025" y="2931050"/>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42"/>
          <p:cNvGrpSpPr/>
          <p:nvPr/>
        </p:nvGrpSpPr>
        <p:grpSpPr>
          <a:xfrm>
            <a:off x="6859691" y="2203651"/>
            <a:ext cx="1636951" cy="1655499"/>
            <a:chOff x="6339744" y="1643431"/>
            <a:chExt cx="1636951" cy="1655499"/>
          </a:xfrm>
        </p:grpSpPr>
        <p:cxnSp>
          <p:nvCxnSpPr>
            <p:cNvPr id="430" name="Google Shape;430;p42"/>
            <p:cNvCxnSpPr>
              <a:stCxn id="431" idx="6"/>
              <a:endCxn id="432" idx="3"/>
            </p:cNvCxnSpPr>
            <p:nvPr/>
          </p:nvCxnSpPr>
          <p:spPr>
            <a:xfrm flipH="1" rot="10800000">
              <a:off x="6512544" y="1643431"/>
              <a:ext cx="1360800" cy="776100"/>
            </a:xfrm>
            <a:prstGeom prst="straightConnector1">
              <a:avLst/>
            </a:prstGeom>
            <a:noFill/>
            <a:ln cap="flat" cmpd="sng" w="9525">
              <a:solidFill>
                <a:schemeClr val="accent5"/>
              </a:solidFill>
              <a:prstDash val="dash"/>
              <a:round/>
              <a:headEnd len="med" w="med" type="none"/>
              <a:tailEnd len="med" w="med" type="none"/>
            </a:ln>
          </p:spPr>
        </p:cxnSp>
        <p:cxnSp>
          <p:nvCxnSpPr>
            <p:cNvPr id="433" name="Google Shape;433;p42"/>
            <p:cNvCxnSpPr>
              <a:stCxn id="431" idx="6"/>
              <a:endCxn id="434" idx="1"/>
            </p:cNvCxnSpPr>
            <p:nvPr/>
          </p:nvCxnSpPr>
          <p:spPr>
            <a:xfrm>
              <a:off x="6512544" y="2419531"/>
              <a:ext cx="1360800" cy="775800"/>
            </a:xfrm>
            <a:prstGeom prst="straightConnector1">
              <a:avLst/>
            </a:prstGeom>
            <a:noFill/>
            <a:ln cap="flat" cmpd="sng" w="9525">
              <a:solidFill>
                <a:schemeClr val="accent5"/>
              </a:solidFill>
              <a:prstDash val="dash"/>
              <a:round/>
              <a:headEnd len="med" w="med" type="none"/>
              <a:tailEnd len="med" w="med" type="none"/>
            </a:ln>
          </p:spPr>
        </p:cxnSp>
        <p:sp>
          <p:nvSpPr>
            <p:cNvPr id="431" name="Google Shape;431;p42"/>
            <p:cNvSpPr/>
            <p:nvPr/>
          </p:nvSpPr>
          <p:spPr>
            <a:xfrm>
              <a:off x="6339744" y="2333131"/>
              <a:ext cx="172800" cy="172800"/>
            </a:xfrm>
            <a:prstGeom prst="ellipse">
              <a:avLst/>
            </a:pr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2"/>
            <p:cNvSpPr/>
            <p:nvPr/>
          </p:nvSpPr>
          <p:spPr>
            <a:xfrm>
              <a:off x="7855495" y="2768332"/>
              <a:ext cx="121200" cy="121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2"/>
            <p:cNvSpPr/>
            <p:nvPr/>
          </p:nvSpPr>
          <p:spPr>
            <a:xfrm>
              <a:off x="7855472" y="3177730"/>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42"/>
          <p:cNvGrpSpPr/>
          <p:nvPr/>
        </p:nvGrpSpPr>
        <p:grpSpPr>
          <a:xfrm>
            <a:off x="6859697" y="1293325"/>
            <a:ext cx="1636964" cy="1758925"/>
            <a:chOff x="6339744" y="1540005"/>
            <a:chExt cx="1636964" cy="1758925"/>
          </a:xfrm>
        </p:grpSpPr>
        <p:sp>
          <p:nvSpPr>
            <p:cNvPr id="437" name="Google Shape;437;p42"/>
            <p:cNvSpPr/>
            <p:nvPr/>
          </p:nvSpPr>
          <p:spPr>
            <a:xfrm>
              <a:off x="6339744" y="2333069"/>
              <a:ext cx="172800" cy="172800"/>
            </a:xfrm>
            <a:prstGeom prst="ellipse">
              <a:avLst/>
            </a:pr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8" name="Google Shape;438;p42"/>
            <p:cNvSpPr/>
            <p:nvPr/>
          </p:nvSpPr>
          <p:spPr>
            <a:xfrm>
              <a:off x="7855496" y="1540005"/>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2"/>
            <p:cNvSpPr/>
            <p:nvPr/>
          </p:nvSpPr>
          <p:spPr>
            <a:xfrm>
              <a:off x="7855494" y="1949486"/>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2"/>
            <p:cNvSpPr/>
            <p:nvPr/>
          </p:nvSpPr>
          <p:spPr>
            <a:xfrm>
              <a:off x="7855508" y="2358916"/>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2"/>
            <p:cNvSpPr/>
            <p:nvPr/>
          </p:nvSpPr>
          <p:spPr>
            <a:xfrm>
              <a:off x="7855495" y="2768332"/>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2"/>
            <p:cNvSpPr/>
            <p:nvPr/>
          </p:nvSpPr>
          <p:spPr>
            <a:xfrm>
              <a:off x="7855472" y="3177730"/>
              <a:ext cx="121200" cy="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42"/>
          <p:cNvSpPr/>
          <p:nvPr/>
        </p:nvSpPr>
        <p:spPr>
          <a:xfrm>
            <a:off x="6859697" y="2485351"/>
            <a:ext cx="172800" cy="172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4" name="Google Shape;444;p42"/>
          <p:cNvCxnSpPr>
            <a:stCxn id="443" idx="5"/>
            <a:endCxn id="435" idx="2"/>
          </p:cNvCxnSpPr>
          <p:nvPr/>
        </p:nvCxnSpPr>
        <p:spPr>
          <a:xfrm>
            <a:off x="7007191" y="2632845"/>
            <a:ext cx="1368300" cy="756300"/>
          </a:xfrm>
          <a:prstGeom prst="straightConnector1">
            <a:avLst/>
          </a:prstGeom>
          <a:noFill/>
          <a:ln cap="flat" cmpd="sng" w="9525">
            <a:solidFill>
              <a:schemeClr val="accent3"/>
            </a:solidFill>
            <a:prstDash val="solid"/>
            <a:round/>
            <a:headEnd len="med" w="med" type="none"/>
            <a:tailEnd len="med" w="med" type="none"/>
          </a:ln>
        </p:spPr>
      </p:cxnSp>
      <p:grpSp>
        <p:nvGrpSpPr>
          <p:cNvPr id="445" name="Google Shape;445;p42"/>
          <p:cNvGrpSpPr/>
          <p:nvPr/>
        </p:nvGrpSpPr>
        <p:grpSpPr>
          <a:xfrm>
            <a:off x="3642222" y="1981889"/>
            <a:ext cx="354936" cy="354936"/>
            <a:chOff x="3712572" y="2652801"/>
            <a:chExt cx="354936" cy="354936"/>
          </a:xfrm>
        </p:grpSpPr>
        <p:grpSp>
          <p:nvGrpSpPr>
            <p:cNvPr id="446" name="Google Shape;446;p42"/>
            <p:cNvGrpSpPr/>
            <p:nvPr/>
          </p:nvGrpSpPr>
          <p:grpSpPr>
            <a:xfrm>
              <a:off x="3712572" y="2652801"/>
              <a:ext cx="354936" cy="354936"/>
              <a:chOff x="320642" y="21122"/>
              <a:chExt cx="2471700" cy="2471700"/>
            </a:xfrm>
          </p:grpSpPr>
          <p:pic>
            <p:nvPicPr>
              <p:cNvPr id="447" name="Google Shape;447;p42"/>
              <p:cNvPicPr preferRelativeResize="0"/>
              <p:nvPr/>
            </p:nvPicPr>
            <p:blipFill>
              <a:blip r:embed="rId3">
                <a:alphaModFix/>
              </a:blip>
              <a:stretch>
                <a:fillRect/>
              </a:stretch>
            </p:blipFill>
            <p:spPr>
              <a:xfrm>
                <a:off x="320642" y="21122"/>
                <a:ext cx="2471700" cy="2471700"/>
              </a:xfrm>
              <a:prstGeom prst="rect">
                <a:avLst/>
              </a:prstGeom>
              <a:noFill/>
              <a:ln>
                <a:noFill/>
              </a:ln>
            </p:spPr>
          </p:pic>
          <p:sp>
            <p:nvSpPr>
              <p:cNvPr id="448" name="Google Shape;448;p42"/>
              <p:cNvSpPr/>
              <p:nvPr/>
            </p:nvSpPr>
            <p:spPr>
              <a:xfrm>
                <a:off x="1173525" y="357875"/>
                <a:ext cx="632400" cy="898800"/>
              </a:xfrm>
              <a:prstGeom prst="rect">
                <a:avLst/>
              </a:prstGeom>
              <a:solidFill>
                <a:srgbClr val="302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42"/>
            <p:cNvSpPr txBox="1"/>
            <p:nvPr/>
          </p:nvSpPr>
          <p:spPr>
            <a:xfrm>
              <a:off x="3814100" y="2692425"/>
              <a:ext cx="147600" cy="153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1</a:t>
              </a:r>
              <a:endParaRPr b="1" sz="1000">
                <a:solidFill>
                  <a:schemeClr val="lt1"/>
                </a:solidFill>
                <a:latin typeface="Poppins"/>
                <a:ea typeface="Poppins"/>
                <a:cs typeface="Poppins"/>
                <a:sym typeface="Poppins"/>
              </a:endParaRPr>
            </a:p>
          </p:txBody>
        </p:sp>
      </p:grpSp>
      <p:grpSp>
        <p:nvGrpSpPr>
          <p:cNvPr id="450" name="Google Shape;450;p42"/>
          <p:cNvGrpSpPr/>
          <p:nvPr/>
        </p:nvGrpSpPr>
        <p:grpSpPr>
          <a:xfrm>
            <a:off x="6453497" y="2806051"/>
            <a:ext cx="354936" cy="354936"/>
            <a:chOff x="3700097" y="2652726"/>
            <a:chExt cx="354936" cy="354936"/>
          </a:xfrm>
        </p:grpSpPr>
        <p:grpSp>
          <p:nvGrpSpPr>
            <p:cNvPr id="451" name="Google Shape;451;p42"/>
            <p:cNvGrpSpPr/>
            <p:nvPr/>
          </p:nvGrpSpPr>
          <p:grpSpPr>
            <a:xfrm>
              <a:off x="3700097" y="2652726"/>
              <a:ext cx="354936" cy="354936"/>
              <a:chOff x="233769" y="20600"/>
              <a:chExt cx="2471700" cy="2471700"/>
            </a:xfrm>
          </p:grpSpPr>
          <p:pic>
            <p:nvPicPr>
              <p:cNvPr id="452" name="Google Shape;452;p42"/>
              <p:cNvPicPr preferRelativeResize="0"/>
              <p:nvPr/>
            </p:nvPicPr>
            <p:blipFill>
              <a:blip r:embed="rId3">
                <a:alphaModFix/>
              </a:blip>
              <a:stretch>
                <a:fillRect/>
              </a:stretch>
            </p:blipFill>
            <p:spPr>
              <a:xfrm>
                <a:off x="233769" y="20600"/>
                <a:ext cx="2471700" cy="2471700"/>
              </a:xfrm>
              <a:prstGeom prst="rect">
                <a:avLst/>
              </a:prstGeom>
              <a:noFill/>
              <a:ln>
                <a:noFill/>
              </a:ln>
            </p:spPr>
          </p:pic>
          <p:sp>
            <p:nvSpPr>
              <p:cNvPr id="453" name="Google Shape;453;p42"/>
              <p:cNvSpPr/>
              <p:nvPr/>
            </p:nvSpPr>
            <p:spPr>
              <a:xfrm>
                <a:off x="1173525" y="357875"/>
                <a:ext cx="632400" cy="898800"/>
              </a:xfrm>
              <a:prstGeom prst="rect">
                <a:avLst/>
              </a:prstGeom>
              <a:solidFill>
                <a:srgbClr val="302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42"/>
            <p:cNvSpPr txBox="1"/>
            <p:nvPr/>
          </p:nvSpPr>
          <p:spPr>
            <a:xfrm>
              <a:off x="3814100" y="2688800"/>
              <a:ext cx="126900" cy="153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2</a:t>
              </a:r>
              <a:endParaRPr b="1" sz="1000">
                <a:solidFill>
                  <a:schemeClr val="lt1"/>
                </a:solidFill>
                <a:latin typeface="Poppins"/>
                <a:ea typeface="Poppins"/>
                <a:cs typeface="Poppins"/>
                <a:sym typeface="Poppins"/>
              </a:endParaRPr>
            </a:p>
          </p:txBody>
        </p:sp>
      </p:grpSp>
      <p:sp>
        <p:nvSpPr>
          <p:cNvPr id="455" name="Google Shape;455;p42"/>
          <p:cNvSpPr txBox="1"/>
          <p:nvPr/>
        </p:nvSpPr>
        <p:spPr>
          <a:xfrm>
            <a:off x="4213100" y="636375"/>
            <a:ext cx="42207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Rank seeds that maximize </a:t>
            </a:r>
            <a:r>
              <a:rPr lang="en">
                <a:solidFill>
                  <a:schemeClr val="accent5"/>
                </a:solidFill>
                <a:latin typeface="Poppins SemiBold"/>
                <a:ea typeface="Poppins SemiBold"/>
                <a:cs typeface="Poppins SemiBold"/>
                <a:sym typeface="Poppins SemiBold"/>
              </a:rPr>
              <a:t>cumulative</a:t>
            </a:r>
            <a:r>
              <a:rPr lang="en">
                <a:solidFill>
                  <a:schemeClr val="lt1"/>
                </a:solidFill>
                <a:latin typeface="Poppins SemiBold"/>
                <a:ea typeface="Poppins SemiBold"/>
                <a:cs typeface="Poppins SemiBold"/>
                <a:sym typeface="Poppins SemiBold"/>
              </a:rPr>
              <a:t> </a:t>
            </a:r>
            <a:r>
              <a:rPr lang="en">
                <a:solidFill>
                  <a:schemeClr val="accent5"/>
                </a:solidFill>
                <a:latin typeface="Poppins SemiBold"/>
                <a:ea typeface="Poppins SemiBold"/>
                <a:cs typeface="Poppins SemiBold"/>
                <a:sym typeface="Poppins SemiBold"/>
              </a:rPr>
              <a:t>influence probabilities</a:t>
            </a:r>
            <a:r>
              <a:rPr lang="en">
                <a:solidFill>
                  <a:schemeClr val="lt1"/>
                </a:solidFill>
                <a:latin typeface="Poppins SemiBold"/>
                <a:ea typeface="Poppins SemiBold"/>
                <a:cs typeface="Poppins SemiBold"/>
                <a:sym typeface="Poppins SemiBold"/>
              </a:rPr>
              <a:t>, remove, and repeat</a:t>
            </a:r>
            <a:endParaRPr>
              <a:solidFill>
                <a:schemeClr val="lt1"/>
              </a:solidFill>
              <a:latin typeface="Poppins SemiBold"/>
              <a:ea typeface="Poppins SemiBold"/>
              <a:cs typeface="Poppins SemiBold"/>
              <a:sym typeface="Poppins SemiBold"/>
            </a:endParaRPr>
          </a:p>
        </p:txBody>
      </p:sp>
      <p:sp>
        <p:nvSpPr>
          <p:cNvPr id="456" name="Google Shape;456;p42"/>
          <p:cNvSpPr/>
          <p:nvPr/>
        </p:nvSpPr>
        <p:spPr>
          <a:xfrm>
            <a:off x="0" y="4613726"/>
            <a:ext cx="9140275" cy="529239"/>
          </a:xfrm>
          <a:custGeom>
            <a:rect b="b" l="l" r="r" t="t"/>
            <a:pathLst>
              <a:path extrusionOk="0" h="908565" w="6186311">
                <a:moveTo>
                  <a:pt x="0" y="0"/>
                </a:moveTo>
                <a:lnTo>
                  <a:pt x="6186311" y="0"/>
                </a:lnTo>
                <a:lnTo>
                  <a:pt x="6186311" y="908565"/>
                </a:lnTo>
                <a:lnTo>
                  <a:pt x="0" y="908565"/>
                </a:lnTo>
                <a:close/>
              </a:path>
            </a:pathLst>
          </a:custGeom>
          <a:solidFill>
            <a:srgbClr val="394F66"/>
          </a:solidFill>
          <a:ln>
            <a:noFill/>
          </a:ln>
        </p:spPr>
      </p:sp>
      <p:sp>
        <p:nvSpPr>
          <p:cNvPr id="457" name="Google Shape;457;p42"/>
          <p:cNvSpPr txBox="1"/>
          <p:nvPr/>
        </p:nvSpPr>
        <p:spPr>
          <a:xfrm>
            <a:off x="0" y="4654250"/>
            <a:ext cx="91440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3"/>
                </a:solidFill>
                <a:latin typeface="Poppins ExtraLight"/>
                <a:ea typeface="Poppins ExtraLight"/>
                <a:cs typeface="Poppins ExtraLight"/>
                <a:sym typeface="Poppins ExtraLight"/>
              </a:rPr>
              <a:t>Time complexity	 				</a:t>
            </a:r>
            <a:r>
              <a:rPr lang="en">
                <a:solidFill>
                  <a:schemeClr val="accent3"/>
                </a:solidFill>
                <a:latin typeface="Dancing Script"/>
                <a:ea typeface="Dancing Script"/>
                <a:cs typeface="Dancing Script"/>
                <a:sym typeface="Dancing Script"/>
              </a:rPr>
              <a:t>O</a:t>
            </a:r>
            <a:r>
              <a:rPr lang="en" sz="1200">
                <a:solidFill>
                  <a:schemeClr val="accent3"/>
                </a:solidFill>
                <a:latin typeface="Times New Roman"/>
                <a:ea typeface="Times New Roman"/>
                <a:cs typeface="Times New Roman"/>
                <a:sym typeface="Times New Roman"/>
              </a:rPr>
              <a:t>(</a:t>
            </a:r>
            <a:r>
              <a:rPr i="1" lang="en" sz="1200">
                <a:solidFill>
                  <a:schemeClr val="accent3"/>
                </a:solidFill>
                <a:latin typeface="Times New Roman"/>
                <a:ea typeface="Times New Roman"/>
                <a:cs typeface="Times New Roman"/>
                <a:sym typeface="Times New Roman"/>
              </a:rPr>
              <a:t>k</a:t>
            </a:r>
            <a:r>
              <a:rPr lang="en" sz="1200">
                <a:solidFill>
                  <a:schemeClr val="accent3"/>
                </a:solidFill>
                <a:latin typeface="Times New Roman"/>
                <a:ea typeface="Times New Roman"/>
                <a:cs typeface="Times New Roman"/>
                <a:sym typeface="Times New Roman"/>
              </a:rPr>
              <a:t>⋅|</a:t>
            </a:r>
            <a:r>
              <a:rPr i="1" lang="en" sz="1200">
                <a:solidFill>
                  <a:schemeClr val="accent3"/>
                </a:solidFill>
                <a:latin typeface="Times New Roman"/>
                <a:ea typeface="Times New Roman"/>
                <a:cs typeface="Times New Roman"/>
                <a:sym typeface="Times New Roman"/>
              </a:rPr>
              <a:t>I</a:t>
            </a:r>
            <a:r>
              <a:rPr lang="en" sz="1200">
                <a:solidFill>
                  <a:schemeClr val="accent3"/>
                </a:solidFill>
                <a:latin typeface="Times New Roman"/>
                <a:ea typeface="Times New Roman"/>
                <a:cs typeface="Times New Roman"/>
                <a:sym typeface="Times New Roman"/>
              </a:rPr>
              <a:t>|⋅|</a:t>
            </a:r>
            <a:r>
              <a:rPr i="1" lang="en" sz="1200">
                <a:solidFill>
                  <a:schemeClr val="accent3"/>
                </a:solidFill>
                <a:latin typeface="Times New Roman"/>
                <a:ea typeface="Times New Roman"/>
                <a:cs typeface="Times New Roman"/>
                <a:sym typeface="Times New Roman"/>
              </a:rPr>
              <a:t>V</a:t>
            </a:r>
            <a:r>
              <a:rPr lang="en" sz="1200">
                <a:solidFill>
                  <a:schemeClr val="accent3"/>
                </a:solidFill>
                <a:latin typeface="Times New Roman"/>
                <a:ea typeface="Times New Roman"/>
                <a:cs typeface="Times New Roman"/>
                <a:sym typeface="Times New Roman"/>
              </a:rPr>
              <a:t>|⋅log|</a:t>
            </a:r>
            <a:r>
              <a:rPr i="1" lang="en" sz="1200">
                <a:solidFill>
                  <a:schemeClr val="accent3"/>
                </a:solidFill>
                <a:latin typeface="Times New Roman"/>
                <a:ea typeface="Times New Roman"/>
                <a:cs typeface="Times New Roman"/>
                <a:sym typeface="Times New Roman"/>
              </a:rPr>
              <a:t>V</a:t>
            </a:r>
            <a:r>
              <a:rPr lang="en" sz="1200">
                <a:solidFill>
                  <a:schemeClr val="accent3"/>
                </a:solidFill>
                <a:latin typeface="Times New Roman"/>
                <a:ea typeface="Times New Roman"/>
                <a:cs typeface="Times New Roman"/>
                <a:sym typeface="Times New Roman"/>
              </a:rPr>
              <a:t>|</a:t>
            </a:r>
            <a:r>
              <a:rPr lang="en" sz="1200">
                <a:solidFill>
                  <a:schemeClr val="accent3"/>
                </a:solidFill>
                <a:latin typeface="Times New Roman"/>
                <a:ea typeface="Times New Roman"/>
                <a:cs typeface="Times New Roman"/>
                <a:sym typeface="Times New Roman"/>
              </a:rPr>
              <a:t>)</a:t>
            </a:r>
            <a:endParaRPr sz="1200">
              <a:solidFill>
                <a:schemeClr val="accent3"/>
              </a:solidFill>
              <a:latin typeface="Times New Roman"/>
              <a:ea typeface="Times New Roman"/>
              <a:cs typeface="Times New Roman"/>
              <a:sym typeface="Times New Roman"/>
            </a:endParaRPr>
          </a:p>
        </p:txBody>
      </p:sp>
      <p:sp>
        <p:nvSpPr>
          <p:cNvPr id="458" name="Google Shape;458;p42"/>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Influence model</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Optimization framework</a:t>
            </a:r>
            <a:endParaRPr b="1" sz="1500">
              <a:solidFill>
                <a:srgbClr val="4C6682"/>
              </a:solidFill>
              <a:latin typeface="Poppins"/>
              <a:ea typeface="Poppins"/>
              <a:cs typeface="Poppins"/>
              <a:sym typeface="Poppins"/>
            </a:endParaRPr>
          </a:p>
        </p:txBody>
      </p:sp>
      <p:sp>
        <p:nvSpPr>
          <p:cNvPr id="459" name="Google Shape;459;p42"/>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solidFill>
                  <a:srgbClr val="4C6682"/>
                </a:solidFill>
              </a:rPr>
              <a:t>‹#›</a:t>
            </a:fld>
            <a:endParaRPr>
              <a:solidFill>
                <a:srgbClr val="4C668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463" name="Shape 463"/>
        <p:cNvGrpSpPr/>
        <p:nvPr/>
      </p:nvGrpSpPr>
      <p:grpSpPr>
        <a:xfrm>
          <a:off x="0" y="0"/>
          <a:ext cx="0" cy="0"/>
          <a:chOff x="0" y="0"/>
          <a:chExt cx="0" cy="0"/>
        </a:xfrm>
      </p:grpSpPr>
      <p:sp>
        <p:nvSpPr>
          <p:cNvPr id="464" name="Google Shape;464;p43"/>
          <p:cNvSpPr txBox="1"/>
          <p:nvPr>
            <p:ph type="title"/>
          </p:nvPr>
        </p:nvSpPr>
        <p:spPr>
          <a:xfrm>
            <a:off x="107150" y="0"/>
            <a:ext cx="41142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Why replication matters</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100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Validates research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Ensures that results are accurate</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Furthers scientific understanding</a:t>
            </a:r>
            <a:endParaRPr sz="1500">
              <a:solidFill>
                <a:schemeClr val="lt1"/>
              </a:solidFill>
              <a:latin typeface="Poppins Light"/>
              <a:ea typeface="Poppins Light"/>
              <a:cs typeface="Poppins Light"/>
              <a:sym typeface="Poppins Light"/>
            </a:endParaRPr>
          </a:p>
        </p:txBody>
      </p:sp>
      <p:grpSp>
        <p:nvGrpSpPr>
          <p:cNvPr id="465" name="Google Shape;465;p43"/>
          <p:cNvGrpSpPr/>
          <p:nvPr/>
        </p:nvGrpSpPr>
        <p:grpSpPr>
          <a:xfrm>
            <a:off x="4221349" y="397489"/>
            <a:ext cx="3005157" cy="2737029"/>
            <a:chOff x="5371594" y="282594"/>
            <a:chExt cx="3483432" cy="3172631"/>
          </a:xfrm>
        </p:grpSpPr>
        <p:pic>
          <p:nvPicPr>
            <p:cNvPr id="466" name="Google Shape;466;p43"/>
            <p:cNvPicPr preferRelativeResize="0"/>
            <p:nvPr/>
          </p:nvPicPr>
          <p:blipFill>
            <a:blip r:embed="rId3">
              <a:alphaModFix/>
            </a:blip>
            <a:stretch>
              <a:fillRect/>
            </a:stretch>
          </p:blipFill>
          <p:spPr>
            <a:xfrm>
              <a:off x="5371594" y="282594"/>
              <a:ext cx="3483424" cy="1141700"/>
            </a:xfrm>
            <a:prstGeom prst="rect">
              <a:avLst/>
            </a:prstGeom>
            <a:noFill/>
            <a:ln cap="flat" cmpd="sng" w="9525">
              <a:solidFill>
                <a:schemeClr val="accent3"/>
              </a:solidFill>
              <a:prstDash val="solid"/>
              <a:round/>
              <a:headEnd len="sm" w="sm" type="none"/>
              <a:tailEnd len="sm" w="sm" type="none"/>
            </a:ln>
          </p:spPr>
        </p:pic>
        <p:pic>
          <p:nvPicPr>
            <p:cNvPr id="467" name="Google Shape;467;p43"/>
            <p:cNvPicPr preferRelativeResize="0"/>
            <p:nvPr/>
          </p:nvPicPr>
          <p:blipFill rotWithShape="1">
            <a:blip r:embed="rId4">
              <a:alphaModFix/>
            </a:blip>
            <a:srcRect b="11715" l="0" r="0" t="10541"/>
            <a:stretch/>
          </p:blipFill>
          <p:spPr>
            <a:xfrm>
              <a:off x="5371600" y="1424300"/>
              <a:ext cx="3483426" cy="2030925"/>
            </a:xfrm>
            <a:prstGeom prst="rect">
              <a:avLst/>
            </a:prstGeom>
            <a:noFill/>
            <a:ln cap="flat" cmpd="sng" w="9525">
              <a:solidFill>
                <a:schemeClr val="accent3"/>
              </a:solidFill>
              <a:prstDash val="solid"/>
              <a:round/>
              <a:headEnd len="sm" w="sm" type="none"/>
              <a:tailEnd len="sm" w="sm" type="none"/>
            </a:ln>
          </p:spPr>
        </p:pic>
      </p:grpSp>
      <p:grpSp>
        <p:nvGrpSpPr>
          <p:cNvPr id="468" name="Google Shape;468;p43"/>
          <p:cNvGrpSpPr/>
          <p:nvPr/>
        </p:nvGrpSpPr>
        <p:grpSpPr>
          <a:xfrm>
            <a:off x="5630250" y="2216450"/>
            <a:ext cx="3005150" cy="2429825"/>
            <a:chOff x="4780650" y="2188075"/>
            <a:chExt cx="3005150" cy="2429825"/>
          </a:xfrm>
        </p:grpSpPr>
        <p:pic>
          <p:nvPicPr>
            <p:cNvPr id="469" name="Google Shape;469;p43"/>
            <p:cNvPicPr preferRelativeResize="0"/>
            <p:nvPr/>
          </p:nvPicPr>
          <p:blipFill>
            <a:blip r:embed="rId5">
              <a:alphaModFix/>
            </a:blip>
            <a:stretch>
              <a:fillRect/>
            </a:stretch>
          </p:blipFill>
          <p:spPr>
            <a:xfrm>
              <a:off x="4780650" y="3711275"/>
              <a:ext cx="3005150" cy="906625"/>
            </a:xfrm>
            <a:prstGeom prst="rect">
              <a:avLst/>
            </a:prstGeom>
            <a:noFill/>
            <a:ln cap="flat" cmpd="sng" w="9525">
              <a:solidFill>
                <a:schemeClr val="accent3"/>
              </a:solidFill>
              <a:prstDash val="solid"/>
              <a:round/>
              <a:headEnd len="sm" w="sm" type="none"/>
              <a:tailEnd len="sm" w="sm" type="none"/>
            </a:ln>
          </p:spPr>
        </p:pic>
        <p:pic>
          <p:nvPicPr>
            <p:cNvPr id="470" name="Google Shape;470;p43"/>
            <p:cNvPicPr preferRelativeResize="0"/>
            <p:nvPr/>
          </p:nvPicPr>
          <p:blipFill rotWithShape="1">
            <a:blip r:embed="rId6">
              <a:alphaModFix/>
            </a:blip>
            <a:srcRect b="14249" l="0" r="0" t="10793"/>
            <a:stretch/>
          </p:blipFill>
          <p:spPr>
            <a:xfrm>
              <a:off x="4780650" y="2188075"/>
              <a:ext cx="3005150" cy="1523200"/>
            </a:xfrm>
            <a:prstGeom prst="rect">
              <a:avLst/>
            </a:prstGeom>
            <a:noFill/>
            <a:ln cap="flat" cmpd="sng" w="9525">
              <a:solidFill>
                <a:schemeClr val="accent3"/>
              </a:solidFill>
              <a:prstDash val="solid"/>
              <a:round/>
              <a:headEnd len="sm" w="sm" type="none"/>
              <a:tailEnd len="sm" w="sm" type="none"/>
            </a:ln>
          </p:spPr>
        </p:pic>
      </p:grpSp>
      <p:sp>
        <p:nvSpPr>
          <p:cNvPr id="471" name="Google Shape;471;p43"/>
          <p:cNvSpPr txBox="1"/>
          <p:nvPr/>
        </p:nvSpPr>
        <p:spPr>
          <a:xfrm>
            <a:off x="0" y="4843475"/>
            <a:ext cx="7292100" cy="2769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sz="600">
              <a:solidFill>
                <a:schemeClr val="lt2"/>
              </a:solidFill>
              <a:latin typeface="Poppins ExtraLight"/>
              <a:ea typeface="Poppins ExtraLight"/>
              <a:cs typeface="Poppins ExtraLight"/>
              <a:sym typeface="Poppins ExtraLight"/>
            </a:endParaRPr>
          </a:p>
        </p:txBody>
      </p:sp>
      <p:sp>
        <p:nvSpPr>
          <p:cNvPr id="472" name="Google Shape;472;p43"/>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476" name="Shape 476"/>
        <p:cNvGrpSpPr/>
        <p:nvPr/>
      </p:nvGrpSpPr>
      <p:grpSpPr>
        <a:xfrm>
          <a:off x="0" y="0"/>
          <a:ext cx="0" cy="0"/>
          <a:chOff x="0" y="0"/>
          <a:chExt cx="0" cy="0"/>
        </a:xfrm>
      </p:grpSpPr>
      <p:sp>
        <p:nvSpPr>
          <p:cNvPr id="477" name="Google Shape;477;p44"/>
          <p:cNvSpPr txBox="1"/>
          <p:nvPr>
            <p:ph type="title"/>
          </p:nvPr>
        </p:nvSpPr>
        <p:spPr>
          <a:xfrm>
            <a:off x="76200" y="0"/>
            <a:ext cx="41196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Two</a:t>
            </a:r>
            <a:r>
              <a:rPr lang="en" sz="2400">
                <a:solidFill>
                  <a:schemeClr val="lt1"/>
                </a:solidFill>
                <a:latin typeface="Poppins SemiBold"/>
                <a:ea typeface="Poppins SemiBold"/>
                <a:cs typeface="Poppins SemiBold"/>
                <a:sym typeface="Poppins SemiBold"/>
              </a:rPr>
              <a:t> models to compare</a:t>
            </a:r>
            <a:endParaRPr sz="1500">
              <a:solidFill>
                <a:schemeClr val="lt1"/>
              </a:solidFill>
              <a:latin typeface="Poppins SemiBold"/>
              <a:ea typeface="Poppins SemiBold"/>
              <a:cs typeface="Poppins SemiBold"/>
              <a:sym typeface="Poppins SemiBold"/>
            </a:endParaRPr>
          </a:p>
          <a:p>
            <a:pPr indent="-323850" lvl="0" marL="457200" rtl="0" algn="l">
              <a:lnSpc>
                <a:spcPct val="90000"/>
              </a:lnSpc>
              <a:spcBef>
                <a:spcPts val="100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Fairness-Based Participant Sampling (FPS)</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Fairness As Context (FAC)</a:t>
            </a:r>
            <a:endParaRPr sz="1500">
              <a:solidFill>
                <a:schemeClr val="lt1"/>
              </a:solidFill>
              <a:latin typeface="Poppins Light"/>
              <a:ea typeface="Poppins Light"/>
              <a:cs typeface="Poppins Light"/>
              <a:sym typeface="Poppins Light"/>
            </a:endParaRPr>
          </a:p>
          <a:p>
            <a:pPr indent="0" lvl="0" marL="0" rtl="0" algn="l">
              <a:spcBef>
                <a:spcPts val="1000"/>
              </a:spcBef>
              <a:spcAft>
                <a:spcPts val="0"/>
              </a:spcAft>
              <a:buNone/>
            </a:pPr>
            <a:r>
              <a:rPr lang="en" sz="2400">
                <a:solidFill>
                  <a:schemeClr val="lt1"/>
                </a:solidFill>
                <a:latin typeface="Poppins SemiBold"/>
                <a:ea typeface="Poppins SemiBold"/>
                <a:cs typeface="Poppins SemiBold"/>
                <a:sym typeface="Poppins SemiBold"/>
              </a:rPr>
              <a:t>Challenges</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100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Access to data and research team</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Compute resource limitations</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Dependency management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Code readability</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Debugging</a:t>
            </a:r>
            <a:endParaRPr sz="1500">
              <a:solidFill>
                <a:schemeClr val="lt1"/>
              </a:solidFill>
              <a:latin typeface="Poppins Light"/>
              <a:ea typeface="Poppins Light"/>
              <a:cs typeface="Poppins Light"/>
              <a:sym typeface="Poppins Light"/>
            </a:endParaRPr>
          </a:p>
        </p:txBody>
      </p:sp>
      <p:pic>
        <p:nvPicPr>
          <p:cNvPr id="478" name="Google Shape;478;p44"/>
          <p:cNvPicPr preferRelativeResize="0"/>
          <p:nvPr/>
        </p:nvPicPr>
        <p:blipFill>
          <a:blip r:embed="rId3">
            <a:alphaModFix/>
          </a:blip>
          <a:stretch>
            <a:fillRect/>
          </a:stretch>
        </p:blipFill>
        <p:spPr>
          <a:xfrm>
            <a:off x="4114327" y="2250313"/>
            <a:ext cx="1000600" cy="896776"/>
          </a:xfrm>
          <a:prstGeom prst="rect">
            <a:avLst/>
          </a:prstGeom>
          <a:noFill/>
          <a:ln>
            <a:noFill/>
          </a:ln>
        </p:spPr>
      </p:pic>
      <p:cxnSp>
        <p:nvCxnSpPr>
          <p:cNvPr id="479" name="Google Shape;479;p44"/>
          <p:cNvCxnSpPr>
            <a:stCxn id="478" idx="3"/>
            <a:endCxn id="480" idx="1"/>
          </p:cNvCxnSpPr>
          <p:nvPr/>
        </p:nvCxnSpPr>
        <p:spPr>
          <a:xfrm flipH="1" rot="10800000">
            <a:off x="5114927" y="1885401"/>
            <a:ext cx="954300" cy="813300"/>
          </a:xfrm>
          <a:prstGeom prst="straightConnector1">
            <a:avLst/>
          </a:prstGeom>
          <a:noFill/>
          <a:ln cap="flat" cmpd="sng" w="28575">
            <a:solidFill>
              <a:srgbClr val="E7F5FF"/>
            </a:solidFill>
            <a:prstDash val="solid"/>
            <a:round/>
            <a:headEnd len="med" w="med" type="none"/>
            <a:tailEnd len="med" w="med" type="triangle"/>
          </a:ln>
        </p:spPr>
      </p:cxnSp>
      <p:cxnSp>
        <p:nvCxnSpPr>
          <p:cNvPr id="481" name="Google Shape;481;p44"/>
          <p:cNvCxnSpPr>
            <a:stCxn id="478" idx="3"/>
            <a:endCxn id="482" idx="1"/>
          </p:cNvCxnSpPr>
          <p:nvPr/>
        </p:nvCxnSpPr>
        <p:spPr>
          <a:xfrm>
            <a:off x="5114927" y="2698701"/>
            <a:ext cx="954300" cy="799200"/>
          </a:xfrm>
          <a:prstGeom prst="straightConnector1">
            <a:avLst/>
          </a:prstGeom>
          <a:noFill/>
          <a:ln cap="flat" cmpd="sng" w="28575">
            <a:solidFill>
              <a:srgbClr val="E7F5FF"/>
            </a:solidFill>
            <a:prstDash val="solid"/>
            <a:round/>
            <a:headEnd len="med" w="med" type="none"/>
            <a:tailEnd len="med" w="med" type="triangle"/>
          </a:ln>
        </p:spPr>
      </p:cxnSp>
      <p:cxnSp>
        <p:nvCxnSpPr>
          <p:cNvPr id="483" name="Google Shape;483;p44"/>
          <p:cNvCxnSpPr>
            <a:stCxn id="480" idx="3"/>
            <a:endCxn id="484" idx="1"/>
          </p:cNvCxnSpPr>
          <p:nvPr/>
        </p:nvCxnSpPr>
        <p:spPr>
          <a:xfrm>
            <a:off x="7119725" y="1885275"/>
            <a:ext cx="991200" cy="813300"/>
          </a:xfrm>
          <a:prstGeom prst="straightConnector1">
            <a:avLst/>
          </a:prstGeom>
          <a:noFill/>
          <a:ln cap="flat" cmpd="sng" w="28575">
            <a:solidFill>
              <a:srgbClr val="E7F5FF"/>
            </a:solidFill>
            <a:prstDash val="solid"/>
            <a:round/>
            <a:headEnd len="med" w="med" type="none"/>
            <a:tailEnd len="med" w="med" type="triangle"/>
          </a:ln>
        </p:spPr>
      </p:cxnSp>
      <p:cxnSp>
        <p:nvCxnSpPr>
          <p:cNvPr id="485" name="Google Shape;485;p44"/>
          <p:cNvCxnSpPr>
            <a:stCxn id="482" idx="3"/>
            <a:endCxn id="484" idx="1"/>
          </p:cNvCxnSpPr>
          <p:nvPr/>
        </p:nvCxnSpPr>
        <p:spPr>
          <a:xfrm flipH="1" rot="10800000">
            <a:off x="7119725" y="2698825"/>
            <a:ext cx="991200" cy="799200"/>
          </a:xfrm>
          <a:prstGeom prst="straightConnector1">
            <a:avLst/>
          </a:prstGeom>
          <a:noFill/>
          <a:ln cap="flat" cmpd="sng" w="28575">
            <a:solidFill>
              <a:srgbClr val="E7F5FF"/>
            </a:solidFill>
            <a:prstDash val="solid"/>
            <a:round/>
            <a:headEnd len="med" w="med" type="none"/>
            <a:tailEnd len="med" w="med" type="triangle"/>
          </a:ln>
        </p:spPr>
      </p:cxnSp>
      <p:pic>
        <p:nvPicPr>
          <p:cNvPr id="484" name="Google Shape;484;p44"/>
          <p:cNvPicPr preferRelativeResize="0"/>
          <p:nvPr/>
        </p:nvPicPr>
        <p:blipFill>
          <a:blip r:embed="rId4">
            <a:alphaModFix/>
          </a:blip>
          <a:stretch>
            <a:fillRect/>
          </a:stretch>
        </p:blipFill>
        <p:spPr>
          <a:xfrm>
            <a:off x="8110800" y="2302163"/>
            <a:ext cx="693976" cy="793100"/>
          </a:xfrm>
          <a:prstGeom prst="rect">
            <a:avLst/>
          </a:prstGeom>
          <a:noFill/>
          <a:ln>
            <a:noFill/>
          </a:ln>
        </p:spPr>
      </p:pic>
      <p:grpSp>
        <p:nvGrpSpPr>
          <p:cNvPr id="486" name="Google Shape;486;p44"/>
          <p:cNvGrpSpPr/>
          <p:nvPr/>
        </p:nvGrpSpPr>
        <p:grpSpPr>
          <a:xfrm>
            <a:off x="6069125" y="1618125"/>
            <a:ext cx="1050600" cy="2161150"/>
            <a:chOff x="6831125" y="1618125"/>
            <a:chExt cx="1050600" cy="2161150"/>
          </a:xfrm>
        </p:grpSpPr>
        <p:sp>
          <p:nvSpPr>
            <p:cNvPr id="480" name="Google Shape;480;p44"/>
            <p:cNvSpPr txBox="1"/>
            <p:nvPr/>
          </p:nvSpPr>
          <p:spPr>
            <a:xfrm>
              <a:off x="6831125" y="1618125"/>
              <a:ext cx="1050600" cy="534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7F5FF"/>
                  </a:solidFill>
                  <a:latin typeface="Poppins"/>
                  <a:ea typeface="Poppins"/>
                  <a:cs typeface="Poppins"/>
                  <a:sym typeface="Poppins"/>
                </a:rPr>
                <a:t>Model #1</a:t>
              </a:r>
              <a:endParaRPr b="1">
                <a:solidFill>
                  <a:srgbClr val="E7F5FF"/>
                </a:solidFill>
                <a:latin typeface="Poppins"/>
                <a:ea typeface="Poppins"/>
                <a:cs typeface="Poppins"/>
                <a:sym typeface="Poppins"/>
              </a:endParaRPr>
            </a:p>
            <a:p>
              <a:pPr indent="0" lvl="0" marL="0" rtl="0" algn="ctr">
                <a:spcBef>
                  <a:spcPts val="0"/>
                </a:spcBef>
                <a:spcAft>
                  <a:spcPts val="0"/>
                </a:spcAft>
                <a:buNone/>
              </a:pPr>
              <a:r>
                <a:rPr lang="en">
                  <a:solidFill>
                    <a:srgbClr val="E7F5FF"/>
                  </a:solidFill>
                  <a:latin typeface="Poppins SemiBold"/>
                  <a:ea typeface="Poppins SemiBold"/>
                  <a:cs typeface="Poppins SemiBold"/>
                  <a:sym typeface="Poppins SemiBold"/>
                </a:rPr>
                <a:t>FPS</a:t>
              </a:r>
              <a:endParaRPr>
                <a:solidFill>
                  <a:srgbClr val="E7F5FF"/>
                </a:solidFill>
                <a:latin typeface="Poppins SemiBold"/>
                <a:ea typeface="Poppins SemiBold"/>
                <a:cs typeface="Poppins SemiBold"/>
                <a:sym typeface="Poppins SemiBold"/>
              </a:endParaRPr>
            </a:p>
          </p:txBody>
        </p:sp>
        <p:sp>
          <p:nvSpPr>
            <p:cNvPr id="482" name="Google Shape;482;p44"/>
            <p:cNvSpPr txBox="1"/>
            <p:nvPr/>
          </p:nvSpPr>
          <p:spPr>
            <a:xfrm>
              <a:off x="6831125" y="3216775"/>
              <a:ext cx="1050600" cy="56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7F5FF"/>
                  </a:solidFill>
                  <a:latin typeface="Poppins"/>
                  <a:ea typeface="Poppins"/>
                  <a:cs typeface="Poppins"/>
                  <a:sym typeface="Poppins"/>
                </a:rPr>
                <a:t>Model #2</a:t>
              </a:r>
              <a:endParaRPr b="1">
                <a:solidFill>
                  <a:srgbClr val="E7F5FF"/>
                </a:solidFill>
                <a:latin typeface="Poppins"/>
                <a:ea typeface="Poppins"/>
                <a:cs typeface="Poppins"/>
                <a:sym typeface="Poppins"/>
              </a:endParaRPr>
            </a:p>
            <a:p>
              <a:pPr indent="0" lvl="0" marL="0" rtl="0" algn="ctr">
                <a:spcBef>
                  <a:spcPts val="0"/>
                </a:spcBef>
                <a:spcAft>
                  <a:spcPts val="0"/>
                </a:spcAft>
                <a:buNone/>
              </a:pPr>
              <a:r>
                <a:rPr lang="en">
                  <a:solidFill>
                    <a:srgbClr val="E7F5FF"/>
                  </a:solidFill>
                  <a:latin typeface="Poppins SemiBold"/>
                  <a:ea typeface="Poppins SemiBold"/>
                  <a:cs typeface="Poppins SemiBold"/>
                  <a:sym typeface="Poppins SemiBold"/>
                </a:rPr>
                <a:t>FAC</a:t>
              </a:r>
              <a:endParaRPr>
                <a:solidFill>
                  <a:srgbClr val="E7F5FF"/>
                </a:solidFill>
                <a:latin typeface="Poppins SemiBold"/>
                <a:ea typeface="Poppins SemiBold"/>
                <a:cs typeface="Poppins SemiBold"/>
                <a:sym typeface="Poppins SemiBold"/>
              </a:endParaRPr>
            </a:p>
          </p:txBody>
        </p:sp>
      </p:grpSp>
      <p:sp>
        <p:nvSpPr>
          <p:cNvPr id="487" name="Google Shape;487;p4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491" name="Shape 491"/>
        <p:cNvGrpSpPr/>
        <p:nvPr/>
      </p:nvGrpSpPr>
      <p:grpSpPr>
        <a:xfrm>
          <a:off x="0" y="0"/>
          <a:ext cx="0" cy="0"/>
          <a:chOff x="0" y="0"/>
          <a:chExt cx="0" cy="0"/>
        </a:xfrm>
      </p:grpSpPr>
      <p:sp>
        <p:nvSpPr>
          <p:cNvPr id="492" name="Google Shape;492;p45"/>
          <p:cNvSpPr txBox="1"/>
          <p:nvPr>
            <p:ph type="title"/>
          </p:nvPr>
        </p:nvSpPr>
        <p:spPr>
          <a:xfrm>
            <a:off x="76200" y="0"/>
            <a:ext cx="3666300" cy="49986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Measuring </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fairness and influence</a:t>
            </a:r>
            <a:endParaRPr sz="1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2400">
              <a:solidFill>
                <a:schemeClr val="lt1"/>
              </a:solidFill>
              <a:latin typeface="Poppins SemiBold"/>
              <a:ea typeface="Poppins SemiBold"/>
              <a:cs typeface="Poppins SemiBold"/>
              <a:sym typeface="Poppins SemiBold"/>
            </a:endParaRPr>
          </a:p>
        </p:txBody>
      </p:sp>
      <p:pic>
        <p:nvPicPr>
          <p:cNvPr id="493" name="Google Shape;493;p45"/>
          <p:cNvPicPr preferRelativeResize="0"/>
          <p:nvPr/>
        </p:nvPicPr>
        <p:blipFill>
          <a:blip r:embed="rId3">
            <a:alphaModFix/>
          </a:blip>
          <a:stretch>
            <a:fillRect/>
          </a:stretch>
        </p:blipFill>
        <p:spPr>
          <a:xfrm>
            <a:off x="3554412" y="3026017"/>
            <a:ext cx="2611900" cy="1741258"/>
          </a:xfrm>
          <a:prstGeom prst="rect">
            <a:avLst/>
          </a:prstGeom>
          <a:noFill/>
          <a:ln>
            <a:noFill/>
          </a:ln>
          <a:effectLst>
            <a:outerShdw blurRad="57150" rotWithShape="0" algn="bl" dir="5400000" dist="19050">
              <a:srgbClr val="000000">
                <a:alpha val="50000"/>
              </a:srgbClr>
            </a:outerShdw>
          </a:effectLst>
        </p:spPr>
      </p:pic>
      <p:pic>
        <p:nvPicPr>
          <p:cNvPr id="494" name="Google Shape;494;p45"/>
          <p:cNvPicPr preferRelativeResize="0"/>
          <p:nvPr/>
        </p:nvPicPr>
        <p:blipFill>
          <a:blip r:embed="rId4">
            <a:alphaModFix/>
          </a:blip>
          <a:stretch>
            <a:fillRect/>
          </a:stretch>
        </p:blipFill>
        <p:spPr>
          <a:xfrm>
            <a:off x="6383813" y="3026000"/>
            <a:ext cx="2611900" cy="1741275"/>
          </a:xfrm>
          <a:prstGeom prst="rect">
            <a:avLst/>
          </a:prstGeom>
          <a:noFill/>
          <a:ln>
            <a:noFill/>
          </a:ln>
          <a:effectLst>
            <a:outerShdw blurRad="57150" rotWithShape="0" algn="bl" dir="5400000" dist="19050">
              <a:srgbClr val="000000">
                <a:alpha val="50000"/>
              </a:srgbClr>
            </a:outerShdw>
          </a:effectLst>
        </p:spPr>
      </p:pic>
      <p:pic>
        <p:nvPicPr>
          <p:cNvPr id="495" name="Google Shape;495;p45"/>
          <p:cNvPicPr preferRelativeResize="0"/>
          <p:nvPr/>
        </p:nvPicPr>
        <p:blipFill>
          <a:blip r:embed="rId5">
            <a:alphaModFix/>
          </a:blip>
          <a:stretch>
            <a:fillRect/>
          </a:stretch>
        </p:blipFill>
        <p:spPr>
          <a:xfrm>
            <a:off x="611801" y="3026000"/>
            <a:ext cx="2611900" cy="1741275"/>
          </a:xfrm>
          <a:prstGeom prst="rect">
            <a:avLst/>
          </a:prstGeom>
          <a:noFill/>
          <a:ln>
            <a:noFill/>
          </a:ln>
          <a:effectLst>
            <a:outerShdw blurRad="57150" rotWithShape="0" algn="bl" dir="5400000" dist="19050">
              <a:srgbClr val="000000">
                <a:alpha val="50000"/>
              </a:srgbClr>
            </a:outerShdw>
          </a:effectLst>
        </p:spPr>
      </p:pic>
      <p:pic>
        <p:nvPicPr>
          <p:cNvPr id="496" name="Google Shape;496;p45"/>
          <p:cNvPicPr preferRelativeResize="0"/>
          <p:nvPr/>
        </p:nvPicPr>
        <p:blipFill>
          <a:blip r:embed="rId6">
            <a:alphaModFix/>
          </a:blip>
          <a:stretch>
            <a:fillRect/>
          </a:stretch>
        </p:blipFill>
        <p:spPr>
          <a:xfrm>
            <a:off x="6346825" y="341575"/>
            <a:ext cx="2838275" cy="2128700"/>
          </a:xfrm>
          <a:prstGeom prst="rect">
            <a:avLst/>
          </a:prstGeom>
          <a:noFill/>
          <a:ln>
            <a:noFill/>
          </a:ln>
          <a:effectLst>
            <a:outerShdw blurRad="57150" rotWithShape="0" algn="bl" dir="5400000" dist="19050">
              <a:srgbClr val="000000">
                <a:alpha val="50000"/>
              </a:srgbClr>
            </a:outerShdw>
          </a:effectLst>
        </p:spPr>
      </p:pic>
      <p:pic>
        <p:nvPicPr>
          <p:cNvPr id="497" name="Google Shape;497;p45"/>
          <p:cNvPicPr preferRelativeResize="0"/>
          <p:nvPr/>
        </p:nvPicPr>
        <p:blipFill>
          <a:blip r:embed="rId7">
            <a:alphaModFix/>
          </a:blip>
          <a:stretch>
            <a:fillRect/>
          </a:stretch>
        </p:blipFill>
        <p:spPr>
          <a:xfrm>
            <a:off x="3554400" y="341575"/>
            <a:ext cx="2838275" cy="2128706"/>
          </a:xfrm>
          <a:prstGeom prst="rect">
            <a:avLst/>
          </a:prstGeom>
          <a:noFill/>
          <a:ln>
            <a:noFill/>
          </a:ln>
          <a:effectLst>
            <a:outerShdw blurRad="57150" rotWithShape="0" algn="bl" dir="5400000" dist="19050">
              <a:srgbClr val="000000">
                <a:alpha val="50000"/>
              </a:srgbClr>
            </a:outerShdw>
          </a:effectLst>
        </p:spPr>
      </p:pic>
      <p:sp>
        <p:nvSpPr>
          <p:cNvPr id="498" name="Google Shape;498;p45"/>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502" name="Shape 502"/>
        <p:cNvGrpSpPr/>
        <p:nvPr/>
      </p:nvGrpSpPr>
      <p:grpSpPr>
        <a:xfrm>
          <a:off x="0" y="0"/>
          <a:ext cx="0" cy="0"/>
          <a:chOff x="0" y="0"/>
          <a:chExt cx="0" cy="0"/>
        </a:xfrm>
      </p:grpSpPr>
      <p:pic>
        <p:nvPicPr>
          <p:cNvPr id="503" name="Google Shape;503;p46"/>
          <p:cNvPicPr preferRelativeResize="0"/>
          <p:nvPr/>
        </p:nvPicPr>
        <p:blipFill>
          <a:blip r:embed="rId3">
            <a:alphaModFix/>
          </a:blip>
          <a:stretch>
            <a:fillRect/>
          </a:stretch>
        </p:blipFill>
        <p:spPr>
          <a:xfrm>
            <a:off x="7821950" y="4396525"/>
            <a:ext cx="1184325" cy="559450"/>
          </a:xfrm>
          <a:prstGeom prst="rect">
            <a:avLst/>
          </a:prstGeom>
          <a:noFill/>
          <a:ln>
            <a:noFill/>
          </a:ln>
        </p:spPr>
      </p:pic>
      <p:sp>
        <p:nvSpPr>
          <p:cNvPr id="504" name="Google Shape;504;p46"/>
          <p:cNvSpPr txBox="1"/>
          <p:nvPr>
            <p:ph type="title"/>
          </p:nvPr>
        </p:nvSpPr>
        <p:spPr>
          <a:xfrm>
            <a:off x="547688" y="901304"/>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Why does fair information spread </a:t>
            </a:r>
            <a:r>
              <a:rPr lang="en" sz="2500">
                <a:solidFill>
                  <a:schemeClr val="lt1"/>
                </a:solidFill>
                <a:latin typeface="Poppins SemiBold"/>
                <a:ea typeface="Poppins SemiBold"/>
                <a:cs typeface="Poppins SemiBold"/>
                <a:sym typeface="Poppins SemiBold"/>
              </a:rPr>
              <a:t>matter</a:t>
            </a:r>
            <a:r>
              <a:rPr lang="en" sz="2500">
                <a:solidFill>
                  <a:schemeClr val="lt1"/>
                </a:solidFill>
                <a:latin typeface="Poppins SemiBold"/>
                <a:ea typeface="Poppins SemiBold"/>
                <a:cs typeface="Poppins SemiBold"/>
                <a:sym typeface="Poppins SemiBold"/>
              </a:rPr>
              <a:t>?</a:t>
            </a:r>
            <a:endParaRPr sz="2500">
              <a:solidFill>
                <a:schemeClr val="lt1"/>
              </a:solidFill>
              <a:latin typeface="Poppins SemiBold"/>
              <a:ea typeface="Poppins SemiBold"/>
              <a:cs typeface="Poppins SemiBold"/>
              <a:sym typeface="Poppins SemiBold"/>
            </a:endParaRPr>
          </a:p>
        </p:txBody>
      </p:sp>
      <p:sp>
        <p:nvSpPr>
          <p:cNvPr id="505" name="Google Shape;505;p46"/>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509" name="Shape 509"/>
        <p:cNvGrpSpPr/>
        <p:nvPr/>
      </p:nvGrpSpPr>
      <p:grpSpPr>
        <a:xfrm>
          <a:off x="0" y="0"/>
          <a:ext cx="0" cy="0"/>
          <a:chOff x="0" y="0"/>
          <a:chExt cx="0" cy="0"/>
        </a:xfrm>
      </p:grpSpPr>
      <p:sp>
        <p:nvSpPr>
          <p:cNvPr id="510" name="Google Shape;510;p47"/>
          <p:cNvSpPr txBox="1"/>
          <p:nvPr>
            <p:ph type="title"/>
          </p:nvPr>
        </p:nvSpPr>
        <p:spPr>
          <a:xfrm>
            <a:off x="115750" y="0"/>
            <a:ext cx="4380600" cy="51435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Fair information spread</a:t>
            </a:r>
            <a:endParaRPr sz="1500">
              <a:solidFill>
                <a:schemeClr val="lt1"/>
              </a:solidFill>
              <a:latin typeface="Poppins SemiBold"/>
              <a:ea typeface="Poppins SemiBold"/>
              <a:cs typeface="Poppins SemiBold"/>
              <a:sym typeface="Poppins SemiBold"/>
            </a:endParaRPr>
          </a:p>
          <a:p>
            <a:pPr indent="-323850" lvl="0" marL="457200" rtl="0" algn="l">
              <a:spcBef>
                <a:spcPts val="100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Reduce Discriminatory Outcomes</a:t>
            </a:r>
            <a:endParaRPr sz="1500">
              <a:solidFill>
                <a:schemeClr val="lt1"/>
              </a:solidFill>
              <a:latin typeface="Poppins Light"/>
              <a:ea typeface="Poppins Light"/>
              <a:cs typeface="Poppins Light"/>
              <a:sym typeface="Poppins Light"/>
            </a:endParaRPr>
          </a:p>
          <a:p>
            <a:pPr indent="-323850" lvl="0" marL="4572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Applies to any message: an ad, call for donations, critical public health information….</a:t>
            </a:r>
            <a:endParaRPr sz="1500">
              <a:solidFill>
                <a:schemeClr val="lt1"/>
              </a:solidFill>
              <a:latin typeface="Poppins Light"/>
              <a:ea typeface="Poppins Light"/>
              <a:cs typeface="Poppins Light"/>
              <a:sym typeface="Poppins Light"/>
            </a:endParaRPr>
          </a:p>
          <a:p>
            <a:pPr indent="0" lvl="0" marL="0" rtl="0" algn="l">
              <a:lnSpc>
                <a:spcPct val="90000"/>
              </a:lnSpc>
              <a:spcBef>
                <a:spcPts val="100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Ethical analysis</a:t>
            </a:r>
            <a:endParaRPr sz="1500">
              <a:solidFill>
                <a:schemeClr val="lt1"/>
              </a:solidFill>
              <a:latin typeface="Poppins SemiBold"/>
              <a:ea typeface="Poppins SemiBold"/>
              <a:cs typeface="Poppins SemiBold"/>
              <a:sym typeface="Poppins SemiBold"/>
            </a:endParaRPr>
          </a:p>
          <a:p>
            <a:pPr indent="-323850" lvl="0" marL="457200" rtl="0" algn="l">
              <a:spcBef>
                <a:spcPts val="100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Tools</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Deon Command Line Checklist </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Consequence Scanning</a:t>
            </a:r>
            <a:endParaRPr sz="1500">
              <a:solidFill>
                <a:schemeClr val="lt1"/>
              </a:solidFill>
              <a:latin typeface="Poppins Light"/>
              <a:ea typeface="Poppins Light"/>
              <a:cs typeface="Poppins Light"/>
              <a:sym typeface="Poppins Light"/>
            </a:endParaRPr>
          </a:p>
          <a:p>
            <a:pPr indent="-323850" lvl="0" marL="4572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Important considerations</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Additional attributes</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Other definitions of fairness</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Intersectionality</a:t>
            </a:r>
            <a:endParaRPr sz="1500">
              <a:solidFill>
                <a:schemeClr val="lt1"/>
              </a:solidFill>
              <a:latin typeface="Poppins Light"/>
              <a:ea typeface="Poppins Light"/>
              <a:cs typeface="Poppins Light"/>
              <a:sym typeface="Poppins Light"/>
            </a:endParaRPr>
          </a:p>
          <a:p>
            <a:pPr indent="-323850" lvl="1" marL="914400" rtl="0" algn="l">
              <a:spcBef>
                <a:spcPts val="0"/>
              </a:spcBef>
              <a:spcAft>
                <a:spcPts val="0"/>
              </a:spcAft>
              <a:buClr>
                <a:schemeClr val="lt1"/>
              </a:buClr>
              <a:buSzPts val="1500"/>
              <a:buFont typeface="Poppins Light"/>
              <a:buChar char="⇾"/>
            </a:pPr>
            <a:r>
              <a:rPr lang="en" sz="1500">
                <a:solidFill>
                  <a:schemeClr val="lt1"/>
                </a:solidFill>
                <a:latin typeface="Poppins Light"/>
                <a:ea typeface="Poppins Light"/>
                <a:cs typeface="Poppins Light"/>
                <a:sym typeface="Poppins Light"/>
              </a:rPr>
              <a:t>Exclusion</a:t>
            </a:r>
            <a:endParaRPr sz="1500">
              <a:solidFill>
                <a:schemeClr val="lt1"/>
              </a:solidFill>
              <a:latin typeface="Poppins Light"/>
              <a:ea typeface="Poppins Light"/>
              <a:cs typeface="Poppins Light"/>
              <a:sym typeface="Poppins Light"/>
            </a:endParaRPr>
          </a:p>
        </p:txBody>
      </p:sp>
      <p:pic>
        <p:nvPicPr>
          <p:cNvPr id="511" name="Google Shape;511;p47"/>
          <p:cNvPicPr preferRelativeResize="0"/>
          <p:nvPr/>
        </p:nvPicPr>
        <p:blipFill>
          <a:blip r:embed="rId3">
            <a:alphaModFix/>
          </a:blip>
          <a:stretch>
            <a:fillRect/>
          </a:stretch>
        </p:blipFill>
        <p:spPr>
          <a:xfrm>
            <a:off x="5055000" y="2164150"/>
            <a:ext cx="3615399" cy="2591876"/>
          </a:xfrm>
          <a:prstGeom prst="rect">
            <a:avLst/>
          </a:prstGeom>
          <a:noFill/>
          <a:ln cap="flat" cmpd="sng" w="9525">
            <a:solidFill>
              <a:schemeClr val="accent3"/>
            </a:solidFill>
            <a:prstDash val="solid"/>
            <a:round/>
            <a:headEnd len="sm" w="sm" type="none"/>
            <a:tailEnd len="sm" w="sm" type="none"/>
          </a:ln>
        </p:spPr>
      </p:pic>
      <p:pic>
        <p:nvPicPr>
          <p:cNvPr id="512" name="Google Shape;512;p47"/>
          <p:cNvPicPr preferRelativeResize="0"/>
          <p:nvPr/>
        </p:nvPicPr>
        <p:blipFill>
          <a:blip r:embed="rId4">
            <a:alphaModFix/>
          </a:blip>
          <a:stretch>
            <a:fillRect/>
          </a:stretch>
        </p:blipFill>
        <p:spPr>
          <a:xfrm>
            <a:off x="5592878" y="849800"/>
            <a:ext cx="2709825" cy="1164325"/>
          </a:xfrm>
          <a:prstGeom prst="rect">
            <a:avLst/>
          </a:prstGeom>
          <a:noFill/>
          <a:ln cap="flat" cmpd="sng" w="9525">
            <a:solidFill>
              <a:schemeClr val="accent3"/>
            </a:solidFill>
            <a:prstDash val="solid"/>
            <a:round/>
            <a:headEnd len="sm" w="sm" type="none"/>
            <a:tailEnd len="sm" w="sm" type="none"/>
          </a:ln>
        </p:spPr>
      </p:pic>
      <p:sp>
        <p:nvSpPr>
          <p:cNvPr id="513" name="Google Shape;513;p47"/>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31" name="Shape 131"/>
        <p:cNvGrpSpPr/>
        <p:nvPr/>
      </p:nvGrpSpPr>
      <p:grpSpPr>
        <a:xfrm>
          <a:off x="0" y="0"/>
          <a:ext cx="0" cy="0"/>
          <a:chOff x="0" y="0"/>
          <a:chExt cx="0" cy="0"/>
        </a:xfrm>
      </p:grpSpPr>
      <p:sp>
        <p:nvSpPr>
          <p:cNvPr id="132" name="Google Shape;132;p30"/>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How might we maximize the spread of information on social media…fairly?</a:t>
            </a:r>
            <a:endParaRPr sz="2500">
              <a:solidFill>
                <a:schemeClr val="lt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1500">
              <a:solidFill>
                <a:schemeClr val="lt1"/>
              </a:solidFill>
              <a:latin typeface="Poppins Light"/>
              <a:ea typeface="Poppins Light"/>
              <a:cs typeface="Poppins Light"/>
              <a:sym typeface="Poppins Light"/>
            </a:endParaRPr>
          </a:p>
        </p:txBody>
      </p:sp>
      <p:pic>
        <p:nvPicPr>
          <p:cNvPr id="133" name="Google Shape;133;p30"/>
          <p:cNvPicPr preferRelativeResize="0"/>
          <p:nvPr/>
        </p:nvPicPr>
        <p:blipFill>
          <a:blip r:embed="rId3">
            <a:alphaModFix/>
          </a:blip>
          <a:stretch>
            <a:fillRect/>
          </a:stretch>
        </p:blipFill>
        <p:spPr>
          <a:xfrm>
            <a:off x="7821950" y="4396525"/>
            <a:ext cx="1184325" cy="559450"/>
          </a:xfrm>
          <a:prstGeom prst="rect">
            <a:avLst/>
          </a:prstGeom>
          <a:noFill/>
          <a:ln>
            <a:noFill/>
          </a:ln>
        </p:spPr>
      </p:pic>
      <p:sp>
        <p:nvSpPr>
          <p:cNvPr id="134" name="Google Shape;134;p30"/>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517" name="Shape 517"/>
        <p:cNvGrpSpPr/>
        <p:nvPr/>
      </p:nvGrpSpPr>
      <p:grpSpPr>
        <a:xfrm>
          <a:off x="0" y="0"/>
          <a:ext cx="0" cy="0"/>
          <a:chOff x="0" y="0"/>
          <a:chExt cx="0" cy="0"/>
        </a:xfrm>
      </p:grpSpPr>
      <p:pic>
        <p:nvPicPr>
          <p:cNvPr id="518" name="Google Shape;518;p48"/>
          <p:cNvPicPr preferRelativeResize="0"/>
          <p:nvPr/>
        </p:nvPicPr>
        <p:blipFill>
          <a:blip r:embed="rId3">
            <a:alphaModFix/>
          </a:blip>
          <a:stretch>
            <a:fillRect/>
          </a:stretch>
        </p:blipFill>
        <p:spPr>
          <a:xfrm>
            <a:off x="5105100" y="1549972"/>
            <a:ext cx="1775101" cy="1498703"/>
          </a:xfrm>
          <a:prstGeom prst="rect">
            <a:avLst/>
          </a:prstGeom>
          <a:noFill/>
          <a:ln>
            <a:noFill/>
          </a:ln>
        </p:spPr>
      </p:pic>
      <p:sp>
        <p:nvSpPr>
          <p:cNvPr id="519" name="Google Shape;519;p48"/>
          <p:cNvSpPr txBox="1"/>
          <p:nvPr>
            <p:ph type="title"/>
          </p:nvPr>
        </p:nvSpPr>
        <p:spPr>
          <a:xfrm>
            <a:off x="76650" y="-76200"/>
            <a:ext cx="7973400" cy="5143500"/>
          </a:xfrm>
          <a:prstGeom prst="rect">
            <a:avLst/>
          </a:prstGeom>
          <a:noFill/>
          <a:ln>
            <a:noFill/>
          </a:ln>
        </p:spPr>
        <p:txBody>
          <a:bodyPr anchorCtr="0" anchor="ctr" bIns="34275" lIns="68575" spcFirstLastPara="1" rIns="68575" wrap="square" tIns="34275">
            <a:noAutofit/>
          </a:bodyPr>
          <a:lstStyle/>
          <a:p>
            <a:pPr indent="0" lvl="0" marL="0" rtl="0" algn="l">
              <a:spcBef>
                <a:spcPts val="1000"/>
              </a:spcBef>
              <a:spcAft>
                <a:spcPts val="0"/>
              </a:spcAft>
              <a:buNone/>
            </a:pPr>
            <a:r>
              <a:rPr lang="en" sz="2400">
                <a:solidFill>
                  <a:schemeClr val="lt1"/>
                </a:solidFill>
                <a:latin typeface="Poppins SemiBold"/>
                <a:ea typeface="Poppins SemiBold"/>
                <a:cs typeface="Poppins SemiBold"/>
                <a:sym typeface="Poppins SemiBold"/>
              </a:rPr>
              <a:t>What’s next?</a:t>
            </a:r>
            <a:endParaRPr sz="2400">
              <a:solidFill>
                <a:schemeClr val="lt1"/>
              </a:solidFill>
              <a:latin typeface="Poppins SemiBold"/>
              <a:ea typeface="Poppins SemiBold"/>
              <a:cs typeface="Poppins SemiBold"/>
              <a:sym typeface="Poppins SemiBold"/>
            </a:endParaRPr>
          </a:p>
          <a:p>
            <a:pPr indent="0" lvl="0" marL="0" rtl="0" algn="l">
              <a:spcBef>
                <a:spcPts val="1000"/>
              </a:spcBef>
              <a:spcAft>
                <a:spcPts val="0"/>
              </a:spcAft>
              <a:buNone/>
            </a:pPr>
            <a:r>
              <a:t/>
            </a:r>
            <a:endParaRPr sz="2400">
              <a:solidFill>
                <a:schemeClr val="lt1"/>
              </a:solidFill>
              <a:latin typeface="Poppins SemiBold"/>
              <a:ea typeface="Poppins SemiBold"/>
              <a:cs typeface="Poppins SemiBold"/>
              <a:sym typeface="Poppins SemiBold"/>
            </a:endParaRPr>
          </a:p>
          <a:p>
            <a:pPr indent="0" lvl="0" marL="0" rtl="0" algn="l">
              <a:spcBef>
                <a:spcPts val="1000"/>
              </a:spcBef>
              <a:spcAft>
                <a:spcPts val="0"/>
              </a:spcAft>
              <a:buNone/>
            </a:pPr>
            <a:r>
              <a:t/>
            </a:r>
            <a:endParaRPr sz="2400">
              <a:solidFill>
                <a:schemeClr val="lt1"/>
              </a:solidFill>
              <a:latin typeface="Poppins SemiBold"/>
              <a:ea typeface="Poppins SemiBold"/>
              <a:cs typeface="Poppins SemiBold"/>
              <a:sym typeface="Poppins SemiBold"/>
            </a:endParaRPr>
          </a:p>
          <a:p>
            <a:pPr indent="0" lvl="0" marL="0" rtl="0" algn="l">
              <a:spcBef>
                <a:spcPts val="1000"/>
              </a:spcBef>
              <a:spcAft>
                <a:spcPts val="0"/>
              </a:spcAft>
              <a:buNone/>
            </a:pPr>
            <a:r>
              <a:t/>
            </a:r>
            <a:endParaRPr sz="2400">
              <a:solidFill>
                <a:schemeClr val="lt1"/>
              </a:solidFill>
              <a:latin typeface="Poppins SemiBold"/>
              <a:ea typeface="Poppins SemiBold"/>
              <a:cs typeface="Poppins SemiBold"/>
              <a:sym typeface="Poppins SemiBold"/>
            </a:endParaRPr>
          </a:p>
          <a:p>
            <a:pPr indent="0" lvl="0" marL="0" rtl="0" algn="l">
              <a:spcBef>
                <a:spcPts val="1000"/>
              </a:spcBef>
              <a:spcAft>
                <a:spcPts val="0"/>
              </a:spcAft>
              <a:buNone/>
            </a:pPr>
            <a:r>
              <a:t/>
            </a:r>
            <a:endParaRPr sz="2400">
              <a:solidFill>
                <a:schemeClr val="lt1"/>
              </a:solidFill>
              <a:latin typeface="Poppins SemiBold"/>
              <a:ea typeface="Poppins SemiBold"/>
              <a:cs typeface="Poppins SemiBold"/>
              <a:sym typeface="Poppins SemiBold"/>
            </a:endParaRPr>
          </a:p>
          <a:p>
            <a:pPr indent="0" lvl="0" marL="0" rtl="0" algn="l">
              <a:spcBef>
                <a:spcPts val="1000"/>
              </a:spcBef>
              <a:spcAft>
                <a:spcPts val="0"/>
              </a:spcAft>
              <a:buClr>
                <a:schemeClr val="dk1"/>
              </a:buClr>
              <a:buSzPts val="1100"/>
              <a:buFont typeface="Arial"/>
              <a:buNone/>
            </a:pPr>
            <a:r>
              <a:rPr lang="en" sz="2400">
                <a:solidFill>
                  <a:schemeClr val="lt1"/>
                </a:solidFill>
                <a:latin typeface="Poppins SemiBold"/>
                <a:ea typeface="Poppins SemiBold"/>
                <a:cs typeface="Poppins SemiBold"/>
                <a:sym typeface="Poppins SemiBold"/>
              </a:rPr>
              <a:t>Keep in touch</a:t>
            </a:r>
            <a:endParaRPr sz="800">
              <a:solidFill>
                <a:schemeClr val="lt1"/>
              </a:solidFill>
              <a:latin typeface="Poppins SemiBold"/>
              <a:ea typeface="Poppins SemiBold"/>
              <a:cs typeface="Poppins SemiBold"/>
              <a:sym typeface="Poppins SemiBold"/>
            </a:endParaRPr>
          </a:p>
          <a:p>
            <a:pPr indent="-323850" lvl="0" marL="457200" rtl="0" algn="l">
              <a:lnSpc>
                <a:spcPct val="100000"/>
              </a:lnSpc>
              <a:spcBef>
                <a:spcPts val="1000"/>
              </a:spcBef>
              <a:spcAft>
                <a:spcPts val="0"/>
              </a:spcAft>
              <a:buClr>
                <a:schemeClr val="lt1"/>
              </a:buClr>
              <a:buSzPts val="1500"/>
              <a:buFont typeface="Poppins Light"/>
              <a:buChar char="○"/>
            </a:pPr>
            <a:r>
              <a:rPr lang="en" sz="1500" u="sng">
                <a:solidFill>
                  <a:schemeClr val="accent1"/>
                </a:solidFill>
                <a:latin typeface="Poppins Light"/>
                <a:ea typeface="Poppins Light"/>
                <a:cs typeface="Poppins Light"/>
                <a:sym typeface="Poppins Light"/>
                <a:hlinkClick r:id="rId4">
                  <a:extLst>
                    <a:ext uri="{A12FA001-AC4F-418D-AE19-62706E023703}">
                      <ahyp:hlinkClr val="tx"/>
                    </a:ext>
                  </a:extLst>
                </a:hlinkClick>
              </a:rPr>
              <a:t>Living resource hub</a:t>
            </a:r>
            <a:br>
              <a:rPr lang="en" sz="800">
                <a:solidFill>
                  <a:schemeClr val="lt1"/>
                </a:solidFill>
                <a:latin typeface="Poppins SemiBold"/>
                <a:ea typeface="Poppins SemiBold"/>
                <a:cs typeface="Poppins SemiBold"/>
                <a:sym typeface="Poppins SemiBold"/>
              </a:rPr>
            </a:br>
            <a:endParaRPr sz="800">
              <a:solidFill>
                <a:schemeClr val="lt1"/>
              </a:solidFill>
              <a:latin typeface="Poppins SemiBold"/>
              <a:ea typeface="Poppins SemiBold"/>
              <a:cs typeface="Poppins SemiBold"/>
              <a:sym typeface="Poppins SemiBold"/>
            </a:endParaRPr>
          </a:p>
          <a:p>
            <a:pPr indent="-323850" lvl="0" marL="457200" rtl="0" algn="l">
              <a:lnSpc>
                <a:spcPct val="100000"/>
              </a:lnSpc>
              <a:spcBef>
                <a:spcPts val="0"/>
              </a:spcBef>
              <a:spcAft>
                <a:spcPts val="0"/>
              </a:spcAft>
              <a:buClr>
                <a:schemeClr val="lt1"/>
              </a:buClr>
              <a:buSzPts val="1500"/>
              <a:buFont typeface="Poppins Light"/>
              <a:buChar char="○"/>
            </a:pPr>
            <a:r>
              <a:rPr lang="en" sz="1500" u="sng">
                <a:solidFill>
                  <a:schemeClr val="accent1"/>
                </a:solidFill>
                <a:latin typeface="Poppins Light"/>
                <a:ea typeface="Poppins Light"/>
                <a:cs typeface="Poppins Light"/>
                <a:sym typeface="Poppins Light"/>
                <a:hlinkClick r:id="rId5">
                  <a:extLst>
                    <a:ext uri="{A12FA001-AC4F-418D-AE19-62706E023703}">
                      <ahyp:hlinkClr val="tx"/>
                    </a:ext>
                  </a:extLst>
                </a:hlinkClick>
              </a:rPr>
              <a:t>Website with our story</a:t>
            </a:r>
            <a:endParaRPr sz="1500">
              <a:solidFill>
                <a:schemeClr val="accent1"/>
              </a:solidFill>
              <a:latin typeface="Poppins Light"/>
              <a:ea typeface="Poppins Light"/>
              <a:cs typeface="Poppins Light"/>
              <a:sym typeface="Poppins Light"/>
            </a:endParaRPr>
          </a:p>
          <a:p>
            <a:pPr indent="-323850" lvl="0" marL="457200" rtl="0" algn="l">
              <a:lnSpc>
                <a:spcPct val="100000"/>
              </a:lnSpc>
              <a:spcBef>
                <a:spcPts val="1000"/>
              </a:spcBef>
              <a:spcAft>
                <a:spcPts val="1000"/>
              </a:spcAft>
              <a:buClr>
                <a:schemeClr val="lt1"/>
              </a:buClr>
              <a:buSzPts val="1500"/>
              <a:buFont typeface="Poppins Light"/>
              <a:buChar char="○"/>
            </a:pPr>
            <a:r>
              <a:rPr lang="en" sz="1500" u="sng">
                <a:solidFill>
                  <a:schemeClr val="accent1"/>
                </a:solidFill>
                <a:latin typeface="Poppins Light"/>
                <a:ea typeface="Poppins Light"/>
                <a:cs typeface="Poppins Light"/>
                <a:sym typeface="Poppins Light"/>
                <a:hlinkClick r:id="rId6">
                  <a:extLst>
                    <a:ext uri="{A12FA001-AC4F-418D-AE19-62706E023703}">
                      <ahyp:hlinkClr val="tx"/>
                    </a:ext>
                  </a:extLst>
                </a:hlinkClick>
              </a:rPr>
              <a:t>Ischool Website</a:t>
            </a:r>
            <a:endParaRPr sz="1500">
              <a:solidFill>
                <a:schemeClr val="lt1"/>
              </a:solidFill>
              <a:latin typeface="Poppins SemiBold"/>
              <a:ea typeface="Poppins SemiBold"/>
              <a:cs typeface="Poppins SemiBold"/>
              <a:sym typeface="Poppins SemiBold"/>
            </a:endParaRPr>
          </a:p>
        </p:txBody>
      </p:sp>
      <p:pic>
        <p:nvPicPr>
          <p:cNvPr id="520" name="Google Shape;520;p48"/>
          <p:cNvPicPr preferRelativeResize="0"/>
          <p:nvPr/>
        </p:nvPicPr>
        <p:blipFill>
          <a:blip r:embed="rId7">
            <a:alphaModFix/>
          </a:blip>
          <a:stretch>
            <a:fillRect/>
          </a:stretch>
        </p:blipFill>
        <p:spPr>
          <a:xfrm>
            <a:off x="3496200" y="1658914"/>
            <a:ext cx="455625" cy="455625"/>
          </a:xfrm>
          <a:prstGeom prst="rect">
            <a:avLst/>
          </a:prstGeom>
          <a:noFill/>
          <a:ln>
            <a:noFill/>
          </a:ln>
          <a:effectLst>
            <a:outerShdw blurRad="57150" rotWithShape="0" algn="bl" dir="5400000" dist="19050">
              <a:srgbClr val="000000">
                <a:alpha val="50000"/>
              </a:srgbClr>
            </a:outerShdw>
          </a:effectLst>
        </p:spPr>
      </p:pic>
      <p:sp>
        <p:nvSpPr>
          <p:cNvPr id="521" name="Google Shape;521;p48"/>
          <p:cNvSpPr txBox="1"/>
          <p:nvPr/>
        </p:nvSpPr>
        <p:spPr>
          <a:xfrm>
            <a:off x="780263" y="1057625"/>
            <a:ext cx="15723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Incorporate new features</a:t>
            </a:r>
            <a:endParaRPr/>
          </a:p>
        </p:txBody>
      </p:sp>
      <p:sp>
        <p:nvSpPr>
          <p:cNvPr id="522" name="Google Shape;522;p48"/>
          <p:cNvSpPr txBox="1"/>
          <p:nvPr/>
        </p:nvSpPr>
        <p:spPr>
          <a:xfrm>
            <a:off x="2776650" y="1109125"/>
            <a:ext cx="20238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Compare results on new datasets</a:t>
            </a:r>
            <a:endParaRPr/>
          </a:p>
        </p:txBody>
      </p:sp>
      <p:sp>
        <p:nvSpPr>
          <p:cNvPr id="523" name="Google Shape;523;p48"/>
          <p:cNvSpPr txBox="1"/>
          <p:nvPr/>
        </p:nvSpPr>
        <p:spPr>
          <a:xfrm>
            <a:off x="4945251" y="1109125"/>
            <a:ext cx="22905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Demographic model analysis, </a:t>
            </a:r>
            <a:r>
              <a:rPr lang="en" sz="1500">
                <a:solidFill>
                  <a:schemeClr val="lt1"/>
                </a:solidFill>
                <a:latin typeface="Poppins Light"/>
                <a:ea typeface="Poppins Light"/>
                <a:cs typeface="Poppins Light"/>
                <a:sym typeface="Poppins Light"/>
              </a:rPr>
              <a:t>visualization</a:t>
            </a:r>
            <a:endParaRPr/>
          </a:p>
        </p:txBody>
      </p:sp>
      <p:sp>
        <p:nvSpPr>
          <p:cNvPr id="524" name="Google Shape;524;p48"/>
          <p:cNvSpPr txBox="1"/>
          <p:nvPr/>
        </p:nvSpPr>
        <p:spPr>
          <a:xfrm>
            <a:off x="7002700" y="1079625"/>
            <a:ext cx="1775100" cy="600300"/>
          </a:xfrm>
          <a:prstGeom prst="rect">
            <a:avLst/>
          </a:prstGeom>
          <a:noFill/>
          <a:ln>
            <a:noFill/>
          </a:ln>
        </p:spPr>
        <p:txBody>
          <a:bodyPr anchorCtr="0" anchor="t" bIns="91425" lIns="91425" spcFirstLastPara="1" rIns="91425" wrap="square" tIns="91425">
            <a:spAutoFit/>
          </a:bodyPr>
          <a:lstStyle/>
          <a:p>
            <a:pPr indent="0" lvl="0" marL="45720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Publish findings</a:t>
            </a:r>
            <a:endParaRPr>
              <a:solidFill>
                <a:schemeClr val="dk1"/>
              </a:solidFill>
              <a:latin typeface="Poppins Light"/>
              <a:ea typeface="Poppins Light"/>
              <a:cs typeface="Poppins Light"/>
              <a:sym typeface="Poppins Light"/>
            </a:endParaRPr>
          </a:p>
        </p:txBody>
      </p:sp>
      <p:pic>
        <p:nvPicPr>
          <p:cNvPr id="525" name="Google Shape;525;p48"/>
          <p:cNvPicPr preferRelativeResize="0"/>
          <p:nvPr/>
        </p:nvPicPr>
        <p:blipFill>
          <a:blip r:embed="rId8">
            <a:alphaModFix/>
          </a:blip>
          <a:stretch>
            <a:fillRect/>
          </a:stretch>
        </p:blipFill>
        <p:spPr>
          <a:xfrm>
            <a:off x="1125300" y="1658931"/>
            <a:ext cx="455625" cy="455625"/>
          </a:xfrm>
          <a:prstGeom prst="rect">
            <a:avLst/>
          </a:prstGeom>
          <a:noFill/>
          <a:ln>
            <a:noFill/>
          </a:ln>
          <a:effectLst>
            <a:outerShdw blurRad="57150" rotWithShape="0" algn="bl" dir="5400000" dist="19050">
              <a:srgbClr val="000000">
                <a:alpha val="50000"/>
              </a:srgbClr>
            </a:outerShdw>
          </a:effectLst>
        </p:spPr>
      </p:pic>
      <p:pic>
        <p:nvPicPr>
          <p:cNvPr id="526" name="Google Shape;526;p48"/>
          <p:cNvPicPr preferRelativeResize="0"/>
          <p:nvPr/>
        </p:nvPicPr>
        <p:blipFill>
          <a:blip r:embed="rId9">
            <a:alphaModFix/>
          </a:blip>
          <a:stretch>
            <a:fillRect/>
          </a:stretch>
        </p:blipFill>
        <p:spPr>
          <a:xfrm>
            <a:off x="1742625" y="1658927"/>
            <a:ext cx="455625" cy="455625"/>
          </a:xfrm>
          <a:prstGeom prst="rect">
            <a:avLst/>
          </a:prstGeom>
          <a:noFill/>
          <a:ln>
            <a:noFill/>
          </a:ln>
          <a:effectLst>
            <a:outerShdw blurRad="57150" rotWithShape="0" algn="bl" dir="5400000" dist="19050">
              <a:srgbClr val="000000">
                <a:alpha val="50000"/>
              </a:srgbClr>
            </a:outerShdw>
          </a:effectLst>
        </p:spPr>
      </p:pic>
      <p:pic>
        <p:nvPicPr>
          <p:cNvPr id="527" name="Google Shape;527;p48"/>
          <p:cNvPicPr preferRelativeResize="0"/>
          <p:nvPr/>
        </p:nvPicPr>
        <p:blipFill>
          <a:blip r:embed="rId10">
            <a:alphaModFix/>
          </a:blip>
          <a:stretch>
            <a:fillRect/>
          </a:stretch>
        </p:blipFill>
        <p:spPr>
          <a:xfrm>
            <a:off x="564932" y="1658925"/>
            <a:ext cx="398667" cy="455625"/>
          </a:xfrm>
          <a:prstGeom prst="rect">
            <a:avLst/>
          </a:prstGeom>
          <a:noFill/>
          <a:ln>
            <a:noFill/>
          </a:ln>
          <a:effectLst>
            <a:outerShdw blurRad="57150" rotWithShape="0" algn="bl" dir="5400000" dist="19050">
              <a:srgbClr val="000000">
                <a:alpha val="50000"/>
              </a:srgbClr>
            </a:outerShdw>
          </a:effectLst>
        </p:spPr>
      </p:pic>
      <p:pic>
        <p:nvPicPr>
          <p:cNvPr id="528" name="Google Shape;528;p48"/>
          <p:cNvPicPr preferRelativeResize="0"/>
          <p:nvPr/>
        </p:nvPicPr>
        <p:blipFill>
          <a:blip r:embed="rId11">
            <a:alphaModFix/>
          </a:blip>
          <a:stretch>
            <a:fillRect/>
          </a:stretch>
        </p:blipFill>
        <p:spPr>
          <a:xfrm>
            <a:off x="7662434" y="1658925"/>
            <a:ext cx="455625" cy="455625"/>
          </a:xfrm>
          <a:prstGeom prst="rect">
            <a:avLst/>
          </a:prstGeom>
          <a:noFill/>
          <a:ln>
            <a:noFill/>
          </a:ln>
          <a:effectLst>
            <a:outerShdw blurRad="57150" rotWithShape="0" algn="bl" dir="5400000" dist="19050">
              <a:srgbClr val="000000">
                <a:alpha val="50000"/>
              </a:srgbClr>
            </a:outerShdw>
          </a:effectLst>
        </p:spPr>
      </p:pic>
      <p:sp>
        <p:nvSpPr>
          <p:cNvPr id="529" name="Google Shape;529;p4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533" name="Shape 533"/>
        <p:cNvGrpSpPr/>
        <p:nvPr/>
      </p:nvGrpSpPr>
      <p:grpSpPr>
        <a:xfrm>
          <a:off x="0" y="0"/>
          <a:ext cx="0" cy="0"/>
          <a:chOff x="0" y="0"/>
          <a:chExt cx="0" cy="0"/>
        </a:xfrm>
      </p:grpSpPr>
      <p:sp>
        <p:nvSpPr>
          <p:cNvPr id="534" name="Google Shape;534;p49"/>
          <p:cNvSpPr txBox="1"/>
          <p:nvPr/>
        </p:nvSpPr>
        <p:spPr>
          <a:xfrm>
            <a:off x="561975" y="0"/>
            <a:ext cx="5296500" cy="4690200"/>
          </a:xfrm>
          <a:prstGeom prst="rect">
            <a:avLst/>
          </a:prstGeom>
          <a:noFill/>
          <a:ln>
            <a:noFill/>
          </a:ln>
        </p:spPr>
        <p:txBody>
          <a:bodyPr anchorCtr="0" anchor="ctr" bIns="0" lIns="0" spcFirstLastPara="1" rIns="0" wrap="square" tIns="0">
            <a:noAutofit/>
          </a:bodyPr>
          <a:lstStyle/>
          <a:p>
            <a:pPr indent="0" lvl="0" marL="0" marR="0" rtl="0" algn="l">
              <a:lnSpc>
                <a:spcPct val="120000"/>
              </a:lnSpc>
              <a:spcBef>
                <a:spcPts val="0"/>
              </a:spcBef>
              <a:spcAft>
                <a:spcPts val="0"/>
              </a:spcAft>
              <a:buNone/>
            </a:pPr>
            <a:r>
              <a:rPr i="0" lang="en" sz="4500" u="none" cap="none" strike="noStrike">
                <a:solidFill>
                  <a:schemeClr val="lt1"/>
                </a:solidFill>
                <a:latin typeface="Poppins SemiBold"/>
                <a:ea typeface="Poppins SemiBold"/>
                <a:cs typeface="Poppins SemiBold"/>
                <a:sym typeface="Poppins SemiBold"/>
              </a:rPr>
              <a:t>Thank you</a:t>
            </a:r>
            <a:r>
              <a:rPr lang="en" sz="4500">
                <a:solidFill>
                  <a:schemeClr val="lt1"/>
                </a:solidFill>
                <a:latin typeface="Poppins SemiBold"/>
                <a:ea typeface="Poppins SemiBold"/>
                <a:cs typeface="Poppins SemiBold"/>
                <a:sym typeface="Poppins SemiBold"/>
              </a:rPr>
              <a:t>!</a:t>
            </a:r>
            <a:endParaRPr sz="4500">
              <a:solidFill>
                <a:schemeClr val="lt1"/>
              </a:solidFill>
              <a:latin typeface="Poppins SemiBold"/>
              <a:ea typeface="Poppins SemiBold"/>
              <a:cs typeface="Poppins SemiBold"/>
              <a:sym typeface="Poppins SemiBold"/>
            </a:endParaRPr>
          </a:p>
        </p:txBody>
      </p:sp>
      <p:grpSp>
        <p:nvGrpSpPr>
          <p:cNvPr id="535" name="Google Shape;535;p49"/>
          <p:cNvGrpSpPr/>
          <p:nvPr/>
        </p:nvGrpSpPr>
        <p:grpSpPr>
          <a:xfrm>
            <a:off x="4022541" y="1461668"/>
            <a:ext cx="4196075" cy="2041096"/>
            <a:chOff x="1494862" y="2610119"/>
            <a:chExt cx="3295951" cy="1556900"/>
          </a:xfrm>
        </p:grpSpPr>
        <p:pic>
          <p:nvPicPr>
            <p:cNvPr id="536" name="Google Shape;536;p49"/>
            <p:cNvPicPr preferRelativeResize="0"/>
            <p:nvPr/>
          </p:nvPicPr>
          <p:blipFill>
            <a:blip r:embed="rId3">
              <a:alphaModFix/>
            </a:blip>
            <a:stretch>
              <a:fillRect/>
            </a:stretch>
          </p:blipFill>
          <p:spPr>
            <a:xfrm>
              <a:off x="1494862" y="2610119"/>
              <a:ext cx="3295951" cy="1556900"/>
            </a:xfrm>
            <a:prstGeom prst="rect">
              <a:avLst/>
            </a:prstGeom>
            <a:noFill/>
            <a:ln>
              <a:noFill/>
            </a:ln>
          </p:spPr>
        </p:pic>
        <p:sp>
          <p:nvSpPr>
            <p:cNvPr id="537" name="Google Shape;537;p49"/>
            <p:cNvSpPr/>
            <p:nvPr/>
          </p:nvSpPr>
          <p:spPr>
            <a:xfrm>
              <a:off x="3149274" y="3492748"/>
              <a:ext cx="114300" cy="1143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49"/>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542" name="Shape 542"/>
        <p:cNvGrpSpPr/>
        <p:nvPr/>
      </p:nvGrpSpPr>
      <p:grpSpPr>
        <a:xfrm>
          <a:off x="0" y="0"/>
          <a:ext cx="0" cy="0"/>
          <a:chOff x="0" y="0"/>
          <a:chExt cx="0" cy="0"/>
        </a:xfrm>
      </p:grpSpPr>
      <p:grpSp>
        <p:nvGrpSpPr>
          <p:cNvPr id="543" name="Google Shape;543;p50"/>
          <p:cNvGrpSpPr/>
          <p:nvPr/>
        </p:nvGrpSpPr>
        <p:grpSpPr>
          <a:xfrm>
            <a:off x="365675" y="266800"/>
            <a:ext cx="3870850" cy="1967859"/>
            <a:chOff x="4771300" y="459575"/>
            <a:chExt cx="3870850" cy="1967859"/>
          </a:xfrm>
        </p:grpSpPr>
        <p:pic>
          <p:nvPicPr>
            <p:cNvPr id="544" name="Google Shape;544;p50"/>
            <p:cNvPicPr preferRelativeResize="0"/>
            <p:nvPr/>
          </p:nvPicPr>
          <p:blipFill>
            <a:blip r:embed="rId3">
              <a:alphaModFix/>
            </a:blip>
            <a:stretch>
              <a:fillRect/>
            </a:stretch>
          </p:blipFill>
          <p:spPr>
            <a:xfrm>
              <a:off x="5427108" y="1011237"/>
              <a:ext cx="368172" cy="368170"/>
            </a:xfrm>
            <a:prstGeom prst="rect">
              <a:avLst/>
            </a:prstGeom>
            <a:noFill/>
            <a:ln>
              <a:noFill/>
            </a:ln>
          </p:spPr>
        </p:pic>
        <p:pic>
          <p:nvPicPr>
            <p:cNvPr id="545" name="Google Shape;545;p50"/>
            <p:cNvPicPr preferRelativeResize="0"/>
            <p:nvPr/>
          </p:nvPicPr>
          <p:blipFill>
            <a:blip r:embed="rId3">
              <a:alphaModFix/>
            </a:blip>
            <a:stretch>
              <a:fillRect/>
            </a:stretch>
          </p:blipFill>
          <p:spPr>
            <a:xfrm>
              <a:off x="7948401" y="678134"/>
              <a:ext cx="368172" cy="368170"/>
            </a:xfrm>
            <a:prstGeom prst="rect">
              <a:avLst/>
            </a:prstGeom>
            <a:noFill/>
            <a:ln>
              <a:noFill/>
            </a:ln>
          </p:spPr>
        </p:pic>
        <p:pic>
          <p:nvPicPr>
            <p:cNvPr id="546" name="Google Shape;546;p50"/>
            <p:cNvPicPr preferRelativeResize="0"/>
            <p:nvPr/>
          </p:nvPicPr>
          <p:blipFill>
            <a:blip r:embed="rId3">
              <a:alphaModFix/>
            </a:blip>
            <a:stretch>
              <a:fillRect/>
            </a:stretch>
          </p:blipFill>
          <p:spPr>
            <a:xfrm>
              <a:off x="4771300" y="1894166"/>
              <a:ext cx="368172" cy="368170"/>
            </a:xfrm>
            <a:prstGeom prst="rect">
              <a:avLst/>
            </a:prstGeom>
            <a:noFill/>
            <a:ln>
              <a:noFill/>
            </a:ln>
          </p:spPr>
        </p:pic>
        <p:pic>
          <p:nvPicPr>
            <p:cNvPr id="547" name="Google Shape;547;p50"/>
            <p:cNvPicPr preferRelativeResize="0"/>
            <p:nvPr/>
          </p:nvPicPr>
          <p:blipFill>
            <a:blip r:embed="rId3">
              <a:alphaModFix/>
            </a:blip>
            <a:stretch>
              <a:fillRect/>
            </a:stretch>
          </p:blipFill>
          <p:spPr>
            <a:xfrm>
              <a:off x="7264457" y="2059264"/>
              <a:ext cx="368172" cy="368170"/>
            </a:xfrm>
            <a:prstGeom prst="rect">
              <a:avLst/>
            </a:prstGeom>
            <a:noFill/>
            <a:ln>
              <a:noFill/>
            </a:ln>
          </p:spPr>
        </p:pic>
        <p:cxnSp>
          <p:nvCxnSpPr>
            <p:cNvPr id="548" name="Google Shape;548;p50"/>
            <p:cNvCxnSpPr>
              <a:stCxn id="546" idx="3"/>
              <a:endCxn id="547" idx="1"/>
            </p:cNvCxnSpPr>
            <p:nvPr/>
          </p:nvCxnSpPr>
          <p:spPr>
            <a:xfrm>
              <a:off x="5139471" y="2078251"/>
              <a:ext cx="2124900" cy="165000"/>
            </a:xfrm>
            <a:prstGeom prst="straightConnector1">
              <a:avLst/>
            </a:prstGeom>
            <a:noFill/>
            <a:ln cap="flat" cmpd="sng" w="19050">
              <a:solidFill>
                <a:srgbClr val="394F66"/>
              </a:solidFill>
              <a:prstDash val="dash"/>
              <a:round/>
              <a:headEnd len="med" w="med" type="none"/>
              <a:tailEnd len="med" w="med" type="none"/>
            </a:ln>
          </p:spPr>
        </p:cxnSp>
        <p:cxnSp>
          <p:nvCxnSpPr>
            <p:cNvPr id="549" name="Google Shape;549;p50"/>
            <p:cNvCxnSpPr>
              <a:stCxn id="547" idx="0"/>
              <a:endCxn id="545" idx="1"/>
            </p:cNvCxnSpPr>
            <p:nvPr/>
          </p:nvCxnSpPr>
          <p:spPr>
            <a:xfrm flipH="1" rot="10800000">
              <a:off x="7448542" y="862264"/>
              <a:ext cx="499800" cy="1197000"/>
            </a:xfrm>
            <a:prstGeom prst="straightConnector1">
              <a:avLst/>
            </a:prstGeom>
            <a:noFill/>
            <a:ln cap="flat" cmpd="sng" w="19050">
              <a:solidFill>
                <a:srgbClr val="394F66"/>
              </a:solidFill>
              <a:prstDash val="dash"/>
              <a:round/>
              <a:headEnd len="med" w="med" type="none"/>
              <a:tailEnd len="med" w="med" type="none"/>
            </a:ln>
          </p:spPr>
        </p:cxnSp>
        <p:cxnSp>
          <p:nvCxnSpPr>
            <p:cNvPr id="550" name="Google Shape;550;p50"/>
            <p:cNvCxnSpPr>
              <a:stCxn id="544" idx="3"/>
              <a:endCxn id="545" idx="1"/>
            </p:cNvCxnSpPr>
            <p:nvPr/>
          </p:nvCxnSpPr>
          <p:spPr>
            <a:xfrm flipH="1" rot="10800000">
              <a:off x="5795279" y="862322"/>
              <a:ext cx="2153100" cy="333000"/>
            </a:xfrm>
            <a:prstGeom prst="straightConnector1">
              <a:avLst/>
            </a:prstGeom>
            <a:noFill/>
            <a:ln cap="flat" cmpd="sng" w="19050">
              <a:solidFill>
                <a:srgbClr val="394F66"/>
              </a:solidFill>
              <a:prstDash val="dash"/>
              <a:round/>
              <a:headEnd len="med" w="med" type="none"/>
              <a:tailEnd len="med" w="med" type="none"/>
            </a:ln>
          </p:spPr>
        </p:cxnSp>
        <p:cxnSp>
          <p:nvCxnSpPr>
            <p:cNvPr id="551" name="Google Shape;551;p50"/>
            <p:cNvCxnSpPr>
              <a:stCxn id="544" idx="2"/>
              <a:endCxn id="546" idx="3"/>
            </p:cNvCxnSpPr>
            <p:nvPr/>
          </p:nvCxnSpPr>
          <p:spPr>
            <a:xfrm flipH="1">
              <a:off x="5139594" y="1379407"/>
              <a:ext cx="471600" cy="698700"/>
            </a:xfrm>
            <a:prstGeom prst="straightConnector1">
              <a:avLst/>
            </a:prstGeom>
            <a:noFill/>
            <a:ln cap="flat" cmpd="sng" w="19050">
              <a:solidFill>
                <a:srgbClr val="394F66"/>
              </a:solidFill>
              <a:prstDash val="dash"/>
              <a:round/>
              <a:headEnd len="med" w="med" type="none"/>
              <a:tailEnd len="med" w="med" type="none"/>
            </a:ln>
          </p:spPr>
        </p:cxnSp>
        <p:cxnSp>
          <p:nvCxnSpPr>
            <p:cNvPr id="552" name="Google Shape;552;p50"/>
            <p:cNvCxnSpPr>
              <a:stCxn id="547" idx="1"/>
              <a:endCxn id="544" idx="2"/>
            </p:cNvCxnSpPr>
            <p:nvPr/>
          </p:nvCxnSpPr>
          <p:spPr>
            <a:xfrm rot="10800000">
              <a:off x="5611157" y="1379349"/>
              <a:ext cx="1653300" cy="864000"/>
            </a:xfrm>
            <a:prstGeom prst="straightConnector1">
              <a:avLst/>
            </a:prstGeom>
            <a:noFill/>
            <a:ln cap="flat" cmpd="sng" w="19050">
              <a:solidFill>
                <a:srgbClr val="394F66"/>
              </a:solidFill>
              <a:prstDash val="dash"/>
              <a:round/>
              <a:headEnd len="med" w="med" type="none"/>
              <a:tailEnd len="med" w="med" type="none"/>
            </a:ln>
          </p:spPr>
        </p:cxnSp>
        <p:cxnSp>
          <p:nvCxnSpPr>
            <p:cNvPr id="553" name="Google Shape;553;p50"/>
            <p:cNvCxnSpPr>
              <a:stCxn id="547" idx="0"/>
              <a:endCxn id="544" idx="3"/>
            </p:cNvCxnSpPr>
            <p:nvPr/>
          </p:nvCxnSpPr>
          <p:spPr>
            <a:xfrm flipH="1" rot="5400000">
              <a:off x="6189892" y="800614"/>
              <a:ext cx="864000" cy="1653300"/>
            </a:xfrm>
            <a:prstGeom prst="curvedConnector2">
              <a:avLst/>
            </a:prstGeom>
            <a:noFill/>
            <a:ln cap="flat" cmpd="sng" w="28575">
              <a:solidFill>
                <a:schemeClr val="accent5"/>
              </a:solidFill>
              <a:prstDash val="solid"/>
              <a:round/>
              <a:headEnd len="med" w="med" type="none"/>
              <a:tailEnd len="med" w="med" type="triangle"/>
            </a:ln>
          </p:spPr>
        </p:cxnSp>
        <p:cxnSp>
          <p:nvCxnSpPr>
            <p:cNvPr id="554" name="Google Shape;554;p50"/>
            <p:cNvCxnSpPr>
              <a:stCxn id="547" idx="2"/>
              <a:endCxn id="546" idx="2"/>
            </p:cNvCxnSpPr>
            <p:nvPr/>
          </p:nvCxnSpPr>
          <p:spPr>
            <a:xfrm flipH="1" rot="5400000">
              <a:off x="6119392" y="1098284"/>
              <a:ext cx="165000" cy="2493300"/>
            </a:xfrm>
            <a:prstGeom prst="curvedConnector3">
              <a:avLst>
                <a:gd fmla="val -144318" name="adj1"/>
              </a:avLst>
            </a:prstGeom>
            <a:noFill/>
            <a:ln cap="flat" cmpd="sng" w="28575">
              <a:solidFill>
                <a:schemeClr val="accent5"/>
              </a:solidFill>
              <a:prstDash val="solid"/>
              <a:round/>
              <a:headEnd len="med" w="med" type="none"/>
              <a:tailEnd len="med" w="med" type="triangle"/>
            </a:ln>
          </p:spPr>
        </p:cxnSp>
        <p:cxnSp>
          <p:nvCxnSpPr>
            <p:cNvPr id="555" name="Google Shape;555;p50"/>
            <p:cNvCxnSpPr>
              <a:stCxn id="545" idx="0"/>
              <a:endCxn id="544" idx="0"/>
            </p:cNvCxnSpPr>
            <p:nvPr/>
          </p:nvCxnSpPr>
          <p:spPr>
            <a:xfrm rot="5400000">
              <a:off x="6705387" y="-415966"/>
              <a:ext cx="333000" cy="2521200"/>
            </a:xfrm>
            <a:prstGeom prst="curvedConnector3">
              <a:avLst>
                <a:gd fmla="val -71509" name="adj1"/>
              </a:avLst>
            </a:prstGeom>
            <a:noFill/>
            <a:ln cap="flat" cmpd="sng" w="28575">
              <a:solidFill>
                <a:schemeClr val="accent5"/>
              </a:solidFill>
              <a:prstDash val="solid"/>
              <a:round/>
              <a:headEnd len="med" w="med" type="none"/>
              <a:tailEnd len="med" w="med" type="triangle"/>
            </a:ln>
          </p:spPr>
        </p:cxnSp>
        <p:cxnSp>
          <p:nvCxnSpPr>
            <p:cNvPr id="556" name="Google Shape;556;p50"/>
            <p:cNvCxnSpPr>
              <a:stCxn id="545" idx="3"/>
              <a:endCxn id="547" idx="3"/>
            </p:cNvCxnSpPr>
            <p:nvPr/>
          </p:nvCxnSpPr>
          <p:spPr>
            <a:xfrm flipH="1">
              <a:off x="7632573" y="862219"/>
              <a:ext cx="684000" cy="1381200"/>
            </a:xfrm>
            <a:prstGeom prst="curvedConnector3">
              <a:avLst>
                <a:gd fmla="val -34814" name="adj1"/>
              </a:avLst>
            </a:prstGeom>
            <a:noFill/>
            <a:ln cap="flat" cmpd="sng" w="28575">
              <a:solidFill>
                <a:schemeClr val="accent5"/>
              </a:solidFill>
              <a:prstDash val="solid"/>
              <a:round/>
              <a:headEnd len="med" w="med" type="none"/>
              <a:tailEnd len="med" w="med" type="triangle"/>
            </a:ln>
          </p:spPr>
        </p:cxnSp>
        <p:pic>
          <p:nvPicPr>
            <p:cNvPr id="557" name="Google Shape;557;p50"/>
            <p:cNvPicPr preferRelativeResize="0"/>
            <p:nvPr/>
          </p:nvPicPr>
          <p:blipFill>
            <a:blip r:embed="rId4">
              <a:alphaModFix/>
            </a:blip>
            <a:stretch>
              <a:fillRect/>
            </a:stretch>
          </p:blipFill>
          <p:spPr>
            <a:xfrm>
              <a:off x="8316573" y="459575"/>
              <a:ext cx="325577" cy="325576"/>
            </a:xfrm>
            <a:prstGeom prst="rect">
              <a:avLst/>
            </a:prstGeom>
            <a:noFill/>
            <a:ln>
              <a:noFill/>
            </a:ln>
          </p:spPr>
        </p:pic>
      </p:grpSp>
      <p:grpSp>
        <p:nvGrpSpPr>
          <p:cNvPr id="558" name="Google Shape;558;p50"/>
          <p:cNvGrpSpPr/>
          <p:nvPr/>
        </p:nvGrpSpPr>
        <p:grpSpPr>
          <a:xfrm>
            <a:off x="4784750" y="418118"/>
            <a:ext cx="1181800" cy="577524"/>
            <a:chOff x="4846125" y="3248143"/>
            <a:chExt cx="1181800" cy="577524"/>
          </a:xfrm>
        </p:grpSpPr>
        <p:pic>
          <p:nvPicPr>
            <p:cNvPr id="559" name="Google Shape;559;p50"/>
            <p:cNvPicPr preferRelativeResize="0"/>
            <p:nvPr/>
          </p:nvPicPr>
          <p:blipFill>
            <a:blip r:embed="rId3">
              <a:alphaModFix/>
            </a:blip>
            <a:stretch>
              <a:fillRect/>
            </a:stretch>
          </p:blipFill>
          <p:spPr>
            <a:xfrm>
              <a:off x="4846125" y="3248143"/>
              <a:ext cx="577524" cy="577524"/>
            </a:xfrm>
            <a:prstGeom prst="rect">
              <a:avLst/>
            </a:prstGeom>
            <a:noFill/>
            <a:ln>
              <a:noFill/>
            </a:ln>
          </p:spPr>
        </p:pic>
        <p:sp>
          <p:nvSpPr>
            <p:cNvPr id="560" name="Google Shape;560;p50"/>
            <p:cNvSpPr txBox="1"/>
            <p:nvPr/>
          </p:nvSpPr>
          <p:spPr>
            <a:xfrm>
              <a:off x="5305825" y="3340700"/>
              <a:ext cx="7221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dk1"/>
                  </a:solidFill>
                  <a:latin typeface="Poppins Light"/>
                  <a:ea typeface="Poppins Light"/>
                  <a:cs typeface="Poppins Light"/>
                  <a:sym typeface="Poppins Light"/>
                </a:rPr>
                <a:t>Users</a:t>
              </a:r>
              <a:endParaRPr>
                <a:solidFill>
                  <a:schemeClr val="dk1"/>
                </a:solidFill>
              </a:endParaRPr>
            </a:p>
          </p:txBody>
        </p:sp>
      </p:grpSp>
      <p:grpSp>
        <p:nvGrpSpPr>
          <p:cNvPr id="561" name="Google Shape;561;p50"/>
          <p:cNvGrpSpPr/>
          <p:nvPr/>
        </p:nvGrpSpPr>
        <p:grpSpPr>
          <a:xfrm>
            <a:off x="6514775" y="510675"/>
            <a:ext cx="1361550" cy="392400"/>
            <a:chOff x="6822275" y="3340700"/>
            <a:chExt cx="1361550" cy="392400"/>
          </a:xfrm>
        </p:grpSpPr>
        <p:sp>
          <p:nvSpPr>
            <p:cNvPr id="562" name="Google Shape;562;p50"/>
            <p:cNvSpPr txBox="1"/>
            <p:nvPr/>
          </p:nvSpPr>
          <p:spPr>
            <a:xfrm>
              <a:off x="7220525" y="3340700"/>
              <a:ext cx="9633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dk1"/>
                  </a:solidFill>
                  <a:latin typeface="Poppins Light"/>
                  <a:ea typeface="Poppins Light"/>
                  <a:cs typeface="Poppins Light"/>
                  <a:sym typeface="Poppins Light"/>
                </a:rPr>
                <a:t>Content</a:t>
              </a:r>
              <a:endParaRPr>
                <a:solidFill>
                  <a:schemeClr val="dk1"/>
                </a:solidFill>
              </a:endParaRPr>
            </a:p>
          </p:txBody>
        </p:sp>
        <p:pic>
          <p:nvPicPr>
            <p:cNvPr id="563" name="Google Shape;563;p50"/>
            <p:cNvPicPr preferRelativeResize="0"/>
            <p:nvPr/>
          </p:nvPicPr>
          <p:blipFill>
            <a:blip r:embed="rId4">
              <a:alphaModFix/>
            </a:blip>
            <a:stretch>
              <a:fillRect/>
            </a:stretch>
          </p:blipFill>
          <p:spPr>
            <a:xfrm>
              <a:off x="6822275" y="3359950"/>
              <a:ext cx="353900" cy="353900"/>
            </a:xfrm>
            <a:prstGeom prst="rect">
              <a:avLst/>
            </a:prstGeom>
            <a:noFill/>
            <a:ln>
              <a:noFill/>
            </a:ln>
          </p:spPr>
        </p:pic>
      </p:grpSp>
      <p:grpSp>
        <p:nvGrpSpPr>
          <p:cNvPr id="564" name="Google Shape;564;p50"/>
          <p:cNvGrpSpPr/>
          <p:nvPr/>
        </p:nvGrpSpPr>
        <p:grpSpPr>
          <a:xfrm>
            <a:off x="4829200" y="1063750"/>
            <a:ext cx="1137350" cy="772975"/>
            <a:chOff x="4776475" y="4185400"/>
            <a:chExt cx="1137350" cy="772975"/>
          </a:xfrm>
        </p:grpSpPr>
        <p:sp>
          <p:nvSpPr>
            <p:cNvPr id="565" name="Google Shape;565;p50"/>
            <p:cNvSpPr/>
            <p:nvPr/>
          </p:nvSpPr>
          <p:spPr>
            <a:xfrm>
              <a:off x="5097000" y="4255475"/>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0"/>
            <p:cNvSpPr/>
            <p:nvPr/>
          </p:nvSpPr>
          <p:spPr>
            <a:xfrm>
              <a:off x="5417400" y="4840175"/>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0"/>
            <p:cNvSpPr/>
            <p:nvPr/>
          </p:nvSpPr>
          <p:spPr>
            <a:xfrm>
              <a:off x="4776475" y="4721975"/>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0"/>
            <p:cNvSpPr/>
            <p:nvPr/>
          </p:nvSpPr>
          <p:spPr>
            <a:xfrm>
              <a:off x="5795625" y="4185400"/>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 name="Google Shape;569;p50"/>
            <p:cNvCxnSpPr>
              <a:stCxn id="568" idx="2"/>
              <a:endCxn id="565" idx="6"/>
            </p:cNvCxnSpPr>
            <p:nvPr/>
          </p:nvCxnSpPr>
          <p:spPr>
            <a:xfrm flipH="1">
              <a:off x="5215125" y="4244500"/>
              <a:ext cx="580500" cy="70200"/>
            </a:xfrm>
            <a:prstGeom prst="straightConnector1">
              <a:avLst/>
            </a:prstGeom>
            <a:noFill/>
            <a:ln cap="flat" cmpd="sng" w="19050">
              <a:solidFill>
                <a:srgbClr val="394F66"/>
              </a:solidFill>
              <a:prstDash val="dash"/>
              <a:round/>
              <a:headEnd len="med" w="med" type="none"/>
              <a:tailEnd len="med" w="med" type="none"/>
            </a:ln>
          </p:spPr>
        </p:cxnSp>
        <p:cxnSp>
          <p:nvCxnSpPr>
            <p:cNvPr id="570" name="Google Shape;570;p50"/>
            <p:cNvCxnSpPr>
              <a:stCxn id="568" idx="4"/>
              <a:endCxn id="566" idx="7"/>
            </p:cNvCxnSpPr>
            <p:nvPr/>
          </p:nvCxnSpPr>
          <p:spPr>
            <a:xfrm flipH="1">
              <a:off x="5518425" y="4303600"/>
              <a:ext cx="336300" cy="553800"/>
            </a:xfrm>
            <a:prstGeom prst="straightConnector1">
              <a:avLst/>
            </a:prstGeom>
            <a:noFill/>
            <a:ln cap="flat" cmpd="sng" w="19050">
              <a:solidFill>
                <a:srgbClr val="394F66"/>
              </a:solidFill>
              <a:prstDash val="dash"/>
              <a:round/>
              <a:headEnd len="med" w="med" type="none"/>
              <a:tailEnd len="med" w="med" type="none"/>
            </a:ln>
          </p:spPr>
        </p:cxnSp>
        <p:cxnSp>
          <p:nvCxnSpPr>
            <p:cNvPr id="571" name="Google Shape;571;p50"/>
            <p:cNvCxnSpPr>
              <a:stCxn id="566" idx="2"/>
              <a:endCxn id="567" idx="6"/>
            </p:cNvCxnSpPr>
            <p:nvPr/>
          </p:nvCxnSpPr>
          <p:spPr>
            <a:xfrm rot="10800000">
              <a:off x="4894800" y="4781075"/>
              <a:ext cx="522600" cy="118200"/>
            </a:xfrm>
            <a:prstGeom prst="straightConnector1">
              <a:avLst/>
            </a:prstGeom>
            <a:noFill/>
            <a:ln cap="flat" cmpd="sng" w="19050">
              <a:solidFill>
                <a:srgbClr val="394F66"/>
              </a:solidFill>
              <a:prstDash val="dash"/>
              <a:round/>
              <a:headEnd len="med" w="med" type="none"/>
              <a:tailEnd len="med" w="med" type="none"/>
            </a:ln>
          </p:spPr>
        </p:cxnSp>
        <p:cxnSp>
          <p:nvCxnSpPr>
            <p:cNvPr id="572" name="Google Shape;572;p50"/>
            <p:cNvCxnSpPr>
              <a:stCxn id="567" idx="0"/>
              <a:endCxn id="565" idx="4"/>
            </p:cNvCxnSpPr>
            <p:nvPr/>
          </p:nvCxnSpPr>
          <p:spPr>
            <a:xfrm flipH="1" rot="10800000">
              <a:off x="4835575" y="4373675"/>
              <a:ext cx="320400" cy="348300"/>
            </a:xfrm>
            <a:prstGeom prst="straightConnector1">
              <a:avLst/>
            </a:prstGeom>
            <a:noFill/>
            <a:ln cap="flat" cmpd="sng" w="19050">
              <a:solidFill>
                <a:srgbClr val="394F66"/>
              </a:solidFill>
              <a:prstDash val="dash"/>
              <a:round/>
              <a:headEnd len="med" w="med" type="none"/>
              <a:tailEnd len="med" w="med" type="none"/>
            </a:ln>
          </p:spPr>
        </p:cxnSp>
        <p:cxnSp>
          <p:nvCxnSpPr>
            <p:cNvPr id="573" name="Google Shape;573;p50"/>
            <p:cNvCxnSpPr>
              <a:stCxn id="566" idx="1"/>
              <a:endCxn id="565" idx="5"/>
            </p:cNvCxnSpPr>
            <p:nvPr/>
          </p:nvCxnSpPr>
          <p:spPr>
            <a:xfrm rot="10800000">
              <a:off x="5198010" y="4356485"/>
              <a:ext cx="236700" cy="501000"/>
            </a:xfrm>
            <a:prstGeom prst="straightConnector1">
              <a:avLst/>
            </a:prstGeom>
            <a:noFill/>
            <a:ln cap="flat" cmpd="sng" w="19050">
              <a:solidFill>
                <a:srgbClr val="394F66"/>
              </a:solidFill>
              <a:prstDash val="dash"/>
              <a:round/>
              <a:headEnd len="med" w="med" type="none"/>
              <a:tailEnd len="med" w="med" type="none"/>
            </a:ln>
          </p:spPr>
        </p:cxnSp>
      </p:grpSp>
      <p:sp>
        <p:nvSpPr>
          <p:cNvPr id="574" name="Google Shape;574;p50"/>
          <p:cNvSpPr txBox="1"/>
          <p:nvPr/>
        </p:nvSpPr>
        <p:spPr>
          <a:xfrm>
            <a:off x="4829200" y="1904825"/>
            <a:ext cx="11373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1500">
                <a:solidFill>
                  <a:schemeClr val="dk1"/>
                </a:solidFill>
                <a:latin typeface="Poppins Light"/>
                <a:ea typeface="Poppins Light"/>
                <a:cs typeface="Poppins Light"/>
                <a:sym typeface="Poppins Light"/>
              </a:rPr>
              <a:t>Network</a:t>
            </a:r>
            <a:endParaRPr>
              <a:solidFill>
                <a:schemeClr val="dk1"/>
              </a:solidFill>
            </a:endParaRPr>
          </a:p>
        </p:txBody>
      </p:sp>
      <p:grpSp>
        <p:nvGrpSpPr>
          <p:cNvPr id="575" name="Google Shape;575;p50"/>
          <p:cNvGrpSpPr/>
          <p:nvPr/>
        </p:nvGrpSpPr>
        <p:grpSpPr>
          <a:xfrm>
            <a:off x="6606500" y="1041800"/>
            <a:ext cx="1101575" cy="1255425"/>
            <a:chOff x="6914000" y="3871825"/>
            <a:chExt cx="1101575" cy="1255425"/>
          </a:xfrm>
        </p:grpSpPr>
        <p:grpSp>
          <p:nvGrpSpPr>
            <p:cNvPr id="576" name="Google Shape;576;p50"/>
            <p:cNvGrpSpPr/>
            <p:nvPr/>
          </p:nvGrpSpPr>
          <p:grpSpPr>
            <a:xfrm>
              <a:off x="6914000" y="3871825"/>
              <a:ext cx="1101575" cy="788650"/>
              <a:chOff x="6700500" y="4193050"/>
              <a:chExt cx="1101575" cy="788650"/>
            </a:xfrm>
          </p:grpSpPr>
          <p:sp>
            <p:nvSpPr>
              <p:cNvPr id="577" name="Google Shape;577;p50"/>
              <p:cNvSpPr/>
              <p:nvPr/>
            </p:nvSpPr>
            <p:spPr>
              <a:xfrm>
                <a:off x="6950025" y="4349225"/>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0"/>
              <p:cNvSpPr/>
              <p:nvPr/>
            </p:nvSpPr>
            <p:spPr>
              <a:xfrm>
                <a:off x="7341425" y="4863500"/>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0"/>
              <p:cNvSpPr/>
              <p:nvPr/>
            </p:nvSpPr>
            <p:spPr>
              <a:xfrm>
                <a:off x="6700500" y="4745300"/>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 name="Google Shape;580;p50"/>
              <p:cNvCxnSpPr>
                <a:stCxn id="581" idx="1"/>
                <a:endCxn id="577" idx="7"/>
              </p:cNvCxnSpPr>
              <p:nvPr/>
            </p:nvCxnSpPr>
            <p:spPr>
              <a:xfrm rot="5400000">
                <a:off x="7297835" y="3963310"/>
                <a:ext cx="156300" cy="650400"/>
              </a:xfrm>
              <a:prstGeom prst="curvedConnector3">
                <a:avLst>
                  <a:gd fmla="val -31788" name="adj1"/>
                </a:avLst>
              </a:prstGeom>
              <a:noFill/>
              <a:ln cap="flat" cmpd="sng" w="28575">
                <a:solidFill>
                  <a:schemeClr val="accent5"/>
                </a:solidFill>
                <a:prstDash val="solid"/>
                <a:round/>
                <a:headEnd len="med" w="med" type="none"/>
                <a:tailEnd len="med" w="med" type="triangle"/>
              </a:ln>
            </p:spPr>
          </p:cxnSp>
          <p:cxnSp>
            <p:nvCxnSpPr>
              <p:cNvPr id="582" name="Google Shape;582;p50"/>
              <p:cNvCxnSpPr>
                <a:stCxn id="581" idx="5"/>
                <a:endCxn id="578" idx="6"/>
              </p:cNvCxnSpPr>
              <p:nvPr/>
            </p:nvCxnSpPr>
            <p:spPr>
              <a:xfrm rot="5400000">
                <a:off x="7307765" y="4445740"/>
                <a:ext cx="628800" cy="325200"/>
              </a:xfrm>
              <a:prstGeom prst="curvedConnector2">
                <a:avLst/>
              </a:prstGeom>
              <a:noFill/>
              <a:ln cap="flat" cmpd="sng" w="28575">
                <a:solidFill>
                  <a:schemeClr val="accent5"/>
                </a:solidFill>
                <a:prstDash val="solid"/>
                <a:round/>
                <a:headEnd len="med" w="med" type="none"/>
                <a:tailEnd len="med" w="med" type="triangle"/>
              </a:ln>
            </p:spPr>
          </p:cxnSp>
          <p:cxnSp>
            <p:nvCxnSpPr>
              <p:cNvPr id="583" name="Google Shape;583;p50"/>
              <p:cNvCxnSpPr>
                <a:stCxn id="578" idx="0"/>
                <a:endCxn id="577" idx="6"/>
              </p:cNvCxnSpPr>
              <p:nvPr/>
            </p:nvCxnSpPr>
            <p:spPr>
              <a:xfrm flipH="1" rot="5400000">
                <a:off x="7006775" y="4469750"/>
                <a:ext cx="455100" cy="332400"/>
              </a:xfrm>
              <a:prstGeom prst="curvedConnector2">
                <a:avLst/>
              </a:prstGeom>
              <a:noFill/>
              <a:ln cap="flat" cmpd="sng" w="28575">
                <a:solidFill>
                  <a:schemeClr val="accent5"/>
                </a:solidFill>
                <a:prstDash val="solid"/>
                <a:round/>
                <a:headEnd len="med" w="med" type="none"/>
                <a:tailEnd len="med" w="med" type="triangle"/>
              </a:ln>
            </p:spPr>
          </p:cxnSp>
          <p:cxnSp>
            <p:nvCxnSpPr>
              <p:cNvPr id="584" name="Google Shape;584;p50"/>
              <p:cNvCxnSpPr>
                <a:stCxn id="578" idx="3"/>
                <a:endCxn id="579" idx="4"/>
              </p:cNvCxnSpPr>
              <p:nvPr/>
            </p:nvCxnSpPr>
            <p:spPr>
              <a:xfrm flipH="1" rot="5400000">
                <a:off x="7008785" y="4614440"/>
                <a:ext cx="100800" cy="599100"/>
              </a:xfrm>
              <a:prstGeom prst="curvedConnector3">
                <a:avLst>
                  <a:gd fmla="val -80193" name="adj1"/>
                </a:avLst>
              </a:prstGeom>
              <a:noFill/>
              <a:ln cap="flat" cmpd="sng" w="28575">
                <a:solidFill>
                  <a:schemeClr val="accent5"/>
                </a:solidFill>
                <a:prstDash val="solid"/>
                <a:round/>
                <a:headEnd len="med" w="med" type="none"/>
                <a:tailEnd len="med" w="med" type="triangle"/>
              </a:ln>
            </p:spPr>
          </p:cxnSp>
          <p:sp>
            <p:nvSpPr>
              <p:cNvPr id="581" name="Google Shape;581;p50"/>
              <p:cNvSpPr/>
              <p:nvPr/>
            </p:nvSpPr>
            <p:spPr>
              <a:xfrm>
                <a:off x="7683875" y="4193050"/>
                <a:ext cx="118200" cy="11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 name="Google Shape;585;p50"/>
            <p:cNvSpPr txBox="1"/>
            <p:nvPr/>
          </p:nvSpPr>
          <p:spPr>
            <a:xfrm>
              <a:off x="6914000" y="4734850"/>
              <a:ext cx="10908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1500">
                  <a:solidFill>
                    <a:schemeClr val="dk1"/>
                  </a:solidFill>
                  <a:latin typeface="Poppins Light"/>
                  <a:ea typeface="Poppins Light"/>
                  <a:cs typeface="Poppins Light"/>
                  <a:sym typeface="Poppins Light"/>
                </a:rPr>
                <a:t>Diffusion</a:t>
              </a:r>
              <a:endParaRPr>
                <a:solidFill>
                  <a:schemeClr val="dk1"/>
                </a:solidFill>
              </a:endParaRPr>
            </a:p>
          </p:txBody>
        </p:sp>
      </p:grpSp>
      <p:sp>
        <p:nvSpPr>
          <p:cNvPr id="586" name="Google Shape;586;p50"/>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590" name="Shape 590"/>
        <p:cNvGrpSpPr/>
        <p:nvPr/>
      </p:nvGrpSpPr>
      <p:grpSpPr>
        <a:xfrm>
          <a:off x="0" y="0"/>
          <a:ext cx="0" cy="0"/>
          <a:chOff x="0" y="0"/>
          <a:chExt cx="0" cy="0"/>
        </a:xfrm>
      </p:grpSpPr>
      <p:sp>
        <p:nvSpPr>
          <p:cNvPr id="591" name="Google Shape;591;p51"/>
          <p:cNvSpPr txBox="1"/>
          <p:nvPr/>
        </p:nvSpPr>
        <p:spPr>
          <a:xfrm>
            <a:off x="203400" y="308500"/>
            <a:ext cx="3885600" cy="1840800"/>
          </a:xfrm>
          <a:prstGeom prst="rect">
            <a:avLst/>
          </a:prstGeom>
          <a:noFill/>
          <a:ln>
            <a:noFill/>
          </a:ln>
        </p:spPr>
        <p:txBody>
          <a:bodyPr anchorCtr="0" anchor="ctr" bIns="0" lIns="0" spcFirstLastPara="1" rIns="0" wrap="square" tIns="0">
            <a:noAutofit/>
          </a:bodyPr>
          <a:lstStyle/>
          <a:p>
            <a:pPr indent="0" lvl="0" marL="0" marR="0" rtl="0" algn="ctr">
              <a:lnSpc>
                <a:spcPct val="120000"/>
              </a:lnSpc>
              <a:spcBef>
                <a:spcPts val="0"/>
              </a:spcBef>
              <a:spcAft>
                <a:spcPts val="0"/>
              </a:spcAft>
              <a:buNone/>
            </a:pPr>
            <a:r>
              <a:rPr lang="en" sz="2600">
                <a:solidFill>
                  <a:schemeClr val="lt1"/>
                </a:solidFill>
                <a:latin typeface="Poppins Medium"/>
                <a:ea typeface="Poppins Medium"/>
                <a:cs typeface="Poppins Medium"/>
                <a:sym typeface="Poppins Medium"/>
              </a:rPr>
              <a:t>Maximizing Influence and Fairness in Social Networks at Scale</a:t>
            </a:r>
            <a:endParaRPr sz="100">
              <a:solidFill>
                <a:schemeClr val="lt1"/>
              </a:solidFill>
              <a:latin typeface="Poppins Medium"/>
              <a:ea typeface="Poppins Medium"/>
              <a:cs typeface="Poppins Medium"/>
              <a:sym typeface="Poppins Medium"/>
            </a:endParaRPr>
          </a:p>
        </p:txBody>
      </p:sp>
      <p:grpSp>
        <p:nvGrpSpPr>
          <p:cNvPr id="592" name="Google Shape;592;p51"/>
          <p:cNvGrpSpPr/>
          <p:nvPr/>
        </p:nvGrpSpPr>
        <p:grpSpPr>
          <a:xfrm>
            <a:off x="4378582" y="78939"/>
            <a:ext cx="4759024" cy="2314955"/>
            <a:chOff x="1429018" y="2610119"/>
            <a:chExt cx="3295951" cy="1556900"/>
          </a:xfrm>
        </p:grpSpPr>
        <p:pic>
          <p:nvPicPr>
            <p:cNvPr id="593" name="Google Shape;593;p51"/>
            <p:cNvPicPr preferRelativeResize="0"/>
            <p:nvPr/>
          </p:nvPicPr>
          <p:blipFill>
            <a:blip r:embed="rId3">
              <a:alphaModFix/>
            </a:blip>
            <a:stretch>
              <a:fillRect/>
            </a:stretch>
          </p:blipFill>
          <p:spPr>
            <a:xfrm>
              <a:off x="1429018" y="2610119"/>
              <a:ext cx="3295951" cy="1556900"/>
            </a:xfrm>
            <a:prstGeom prst="rect">
              <a:avLst/>
            </a:prstGeom>
            <a:noFill/>
            <a:ln>
              <a:noFill/>
            </a:ln>
          </p:spPr>
        </p:pic>
        <p:sp>
          <p:nvSpPr>
            <p:cNvPr id="594" name="Google Shape;594;p51"/>
            <p:cNvSpPr/>
            <p:nvPr/>
          </p:nvSpPr>
          <p:spPr>
            <a:xfrm>
              <a:off x="3085689" y="3487142"/>
              <a:ext cx="114300" cy="1143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51"/>
          <p:cNvSpPr txBox="1"/>
          <p:nvPr/>
        </p:nvSpPr>
        <p:spPr>
          <a:xfrm>
            <a:off x="2964950" y="4085350"/>
            <a:ext cx="2019300" cy="25236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a:solidFill>
                  <a:srgbClr val="4C6682"/>
                </a:solidFill>
                <a:latin typeface="Poppins Medium"/>
                <a:ea typeface="Poppins Medium"/>
                <a:cs typeface="Poppins Medium"/>
                <a:sym typeface="Poppins Medium"/>
              </a:rPr>
              <a:t>TEAM INFLUENCERS</a:t>
            </a:r>
            <a:endParaRPr sz="1200">
              <a:solidFill>
                <a:srgbClr val="4C6682"/>
              </a:solidFill>
              <a:latin typeface="Poppins Medium"/>
              <a:ea typeface="Poppins Medium"/>
              <a:cs typeface="Poppins Medium"/>
              <a:sym typeface="Poppins Medium"/>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David Peletz</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Autumn Rains</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Sophia Skowronski</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Alissa Stover</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a:solidFill>
                  <a:srgbClr val="2FF2BA"/>
                </a:solidFill>
                <a:latin typeface="Poppins Medium"/>
                <a:ea typeface="Poppins Medium"/>
                <a:cs typeface="Poppins Medium"/>
                <a:sym typeface="Poppins Medium"/>
              </a:rPr>
              <a:t>RESEARCH</a:t>
            </a:r>
            <a:endParaRPr sz="1200">
              <a:solidFill>
                <a:srgbClr val="2FF2BA"/>
              </a:solidFill>
              <a:latin typeface="Poppins Medium"/>
              <a:ea typeface="Poppins Medium"/>
              <a:cs typeface="Poppins Medium"/>
              <a:sym typeface="Poppins Medium"/>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Alberto Todeschini</a:t>
            </a:r>
            <a:endParaRPr sz="12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chemeClr val="lt1"/>
                </a:solidFill>
                <a:latin typeface="Poppins Light"/>
                <a:ea typeface="Poppins Light"/>
                <a:cs typeface="Poppins Light"/>
                <a:sym typeface="Poppins Light"/>
              </a:rPr>
              <a:t>Puya Vahabi</a:t>
            </a:r>
            <a:endParaRPr sz="1200">
              <a:solidFill>
                <a:schemeClr val="lt1"/>
              </a:solidFill>
              <a:latin typeface="Poppins Light"/>
              <a:ea typeface="Poppins Light"/>
              <a:cs typeface="Poppins Light"/>
              <a:sym typeface="Poppins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599" name="Shape 599"/>
        <p:cNvGrpSpPr/>
        <p:nvPr/>
      </p:nvGrpSpPr>
      <p:grpSpPr>
        <a:xfrm>
          <a:off x="0" y="0"/>
          <a:ext cx="0" cy="0"/>
          <a:chOff x="0" y="0"/>
          <a:chExt cx="0" cy="0"/>
        </a:xfrm>
      </p:grpSpPr>
      <p:sp>
        <p:nvSpPr>
          <p:cNvPr id="600" name="Google Shape;600;p52"/>
          <p:cNvSpPr txBox="1"/>
          <p:nvPr>
            <p:ph type="title"/>
          </p:nvPr>
        </p:nvSpPr>
        <p:spPr>
          <a:xfrm>
            <a:off x="8880" y="0"/>
            <a:ext cx="44874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Cascade</a:t>
            </a:r>
            <a:r>
              <a:rPr lang="en" sz="2400">
                <a:solidFill>
                  <a:schemeClr val="lt1"/>
                </a:solidFill>
                <a:latin typeface="Poppins SemiBold"/>
                <a:ea typeface="Poppins SemiBold"/>
                <a:cs typeface="Poppins SemiBold"/>
                <a:sym typeface="Poppins SemiBold"/>
              </a:rPr>
              <a:t> influence</a:t>
            </a:r>
            <a:endParaRPr sz="1500">
              <a:solidFill>
                <a:schemeClr val="lt1"/>
              </a:solidFill>
              <a:latin typeface="Poppins"/>
              <a:ea typeface="Poppins"/>
              <a:cs typeface="Poppins"/>
              <a:sym typeface="Poppins"/>
            </a:endParaRPr>
          </a:p>
        </p:txBody>
      </p:sp>
      <p:pic>
        <p:nvPicPr>
          <p:cNvPr id="601" name="Google Shape;601;p52" title="screen-capture (8).webm">
            <a:hlinkClick r:id="rId3"/>
          </p:cNvPr>
          <p:cNvPicPr preferRelativeResize="0"/>
          <p:nvPr/>
        </p:nvPicPr>
        <p:blipFill>
          <a:blip r:embed="rId4">
            <a:alphaModFix/>
          </a:blip>
          <a:stretch>
            <a:fillRect/>
          </a:stretch>
        </p:blipFill>
        <p:spPr>
          <a:xfrm>
            <a:off x="3412950" y="875300"/>
            <a:ext cx="5240554" cy="3520440"/>
          </a:xfrm>
          <a:prstGeom prst="rect">
            <a:avLst/>
          </a:prstGeom>
          <a:noFill/>
          <a:ln>
            <a:noFill/>
          </a:ln>
        </p:spPr>
      </p:pic>
      <p:sp>
        <p:nvSpPr>
          <p:cNvPr id="602" name="Google Shape;602;p52"/>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01"/>
                                        </p:tgtEl>
                                        <p:attrNameLst>
                                          <p:attrName>style.visibility</p:attrName>
                                        </p:attrNameLst>
                                      </p:cBhvr>
                                      <p:to>
                                        <p:strVal val="visible"/>
                                      </p:to>
                                    </p:set>
                                    <p:animEffect filter="fade" transition="in">
                                      <p:cBhvr>
                                        <p:cTn dur="1000"/>
                                        <p:tgtEl>
                                          <p:spTgt spid="6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6" name="Shape 606"/>
        <p:cNvGrpSpPr/>
        <p:nvPr/>
      </p:nvGrpSpPr>
      <p:grpSpPr>
        <a:xfrm>
          <a:off x="0" y="0"/>
          <a:ext cx="0" cy="0"/>
          <a:chOff x="0" y="0"/>
          <a:chExt cx="0" cy="0"/>
        </a:xfrm>
      </p:grpSpPr>
      <p:sp>
        <p:nvSpPr>
          <p:cNvPr id="607" name="Google Shape;607;p53"/>
          <p:cNvSpPr/>
          <p:nvPr/>
        </p:nvSpPr>
        <p:spPr>
          <a:xfrm>
            <a:off x="-191800" y="0"/>
            <a:ext cx="9480522" cy="3831633"/>
          </a:xfrm>
          <a:custGeom>
            <a:rect b="b" l="l" r="r" t="t"/>
            <a:pathLst>
              <a:path extrusionOk="0" h="2593322" w="6186311">
                <a:moveTo>
                  <a:pt x="0" y="0"/>
                </a:moveTo>
                <a:lnTo>
                  <a:pt x="6186311" y="0"/>
                </a:lnTo>
                <a:lnTo>
                  <a:pt x="6186311" y="2593322"/>
                </a:lnTo>
                <a:lnTo>
                  <a:pt x="0" y="2593322"/>
                </a:lnTo>
                <a:close/>
              </a:path>
            </a:pathLst>
          </a:custGeom>
          <a:solidFill>
            <a:srgbClr val="302D38"/>
          </a:solidFill>
          <a:ln>
            <a:noFill/>
          </a:ln>
        </p:spPr>
      </p:sp>
      <p:sp>
        <p:nvSpPr>
          <p:cNvPr id="608" name="Google Shape;608;p53"/>
          <p:cNvSpPr txBox="1"/>
          <p:nvPr/>
        </p:nvSpPr>
        <p:spPr>
          <a:xfrm>
            <a:off x="561975" y="1885950"/>
            <a:ext cx="5296500" cy="692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0" lang="en" sz="4500" u="none" cap="none" strike="noStrike">
                <a:solidFill>
                  <a:schemeClr val="lt1"/>
                </a:solidFill>
                <a:latin typeface="Poppins SemiBold"/>
                <a:ea typeface="Poppins SemiBold"/>
                <a:cs typeface="Poppins SemiBold"/>
                <a:sym typeface="Poppins SemiBold"/>
              </a:rPr>
              <a:t>Thank you</a:t>
            </a:r>
            <a:r>
              <a:rPr lang="en" sz="4500">
                <a:solidFill>
                  <a:schemeClr val="lt1"/>
                </a:solidFill>
                <a:latin typeface="Poppins SemiBold"/>
                <a:ea typeface="Poppins SemiBold"/>
                <a:cs typeface="Poppins SemiBold"/>
                <a:sym typeface="Poppins SemiBold"/>
              </a:rPr>
              <a:t>!</a:t>
            </a:r>
            <a:endParaRPr sz="4500">
              <a:solidFill>
                <a:schemeClr val="lt1"/>
              </a:solidFill>
              <a:latin typeface="Poppins SemiBold"/>
              <a:ea typeface="Poppins SemiBold"/>
              <a:cs typeface="Poppins SemiBold"/>
              <a:sym typeface="Poppins SemiBold"/>
            </a:endParaRPr>
          </a:p>
        </p:txBody>
      </p:sp>
      <p:pic>
        <p:nvPicPr>
          <p:cNvPr id="609" name="Google Shape;609;p53"/>
          <p:cNvPicPr preferRelativeResize="0"/>
          <p:nvPr/>
        </p:nvPicPr>
        <p:blipFill>
          <a:blip r:embed="rId3">
            <a:alphaModFix/>
          </a:blip>
          <a:stretch>
            <a:fillRect/>
          </a:stretch>
        </p:blipFill>
        <p:spPr>
          <a:xfrm>
            <a:off x="4550250" y="580188"/>
            <a:ext cx="3711524" cy="2862426"/>
          </a:xfrm>
          <a:prstGeom prst="rect">
            <a:avLst/>
          </a:prstGeom>
          <a:noFill/>
          <a:ln>
            <a:noFill/>
          </a:ln>
        </p:spPr>
      </p:pic>
      <p:sp>
        <p:nvSpPr>
          <p:cNvPr id="610" name="Google Shape;610;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14" name="Shape 614"/>
        <p:cNvGrpSpPr/>
        <p:nvPr/>
      </p:nvGrpSpPr>
      <p:grpSpPr>
        <a:xfrm>
          <a:off x="0" y="0"/>
          <a:ext cx="0" cy="0"/>
          <a:chOff x="0" y="0"/>
          <a:chExt cx="0" cy="0"/>
        </a:xfrm>
      </p:grpSpPr>
      <p:graphicFrame>
        <p:nvGraphicFramePr>
          <p:cNvPr id="615" name="Google Shape;615;p54"/>
          <p:cNvGraphicFramePr/>
          <p:nvPr/>
        </p:nvGraphicFramePr>
        <p:xfrm>
          <a:off x="2291075" y="693900"/>
          <a:ext cx="3000000" cy="3000000"/>
        </p:xfrm>
        <a:graphic>
          <a:graphicData uri="http://schemas.openxmlformats.org/drawingml/2006/table">
            <a:tbl>
              <a:tblPr>
                <a:noFill/>
                <a:tableStyleId>{273854D6-5C73-41E2-BF48-0CA78A0B4938}</a:tableStyleId>
              </a:tblPr>
              <a:tblGrid>
                <a:gridCol w="603600"/>
                <a:gridCol w="603600"/>
                <a:gridCol w="603600"/>
              </a:tblGrid>
              <a:tr h="204375">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ID</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 Users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Fairness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A</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29</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79</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B</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23</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76</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C</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14</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56</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D</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11</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91</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2072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E</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9</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90</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graphicFrame>
        <p:nvGraphicFramePr>
          <p:cNvPr id="616" name="Google Shape;616;p54"/>
          <p:cNvGraphicFramePr/>
          <p:nvPr/>
        </p:nvGraphicFramePr>
        <p:xfrm>
          <a:off x="2291075" y="2183500"/>
          <a:ext cx="3000000" cy="3000000"/>
        </p:xfrm>
        <a:graphic>
          <a:graphicData uri="http://schemas.openxmlformats.org/drawingml/2006/table">
            <a:tbl>
              <a:tblPr>
                <a:noFill/>
                <a:tableStyleId>{273854D6-5C73-41E2-BF48-0CA78A0B4938}</a:tableStyleId>
              </a:tblPr>
              <a:tblGrid>
                <a:gridCol w="603600"/>
                <a:gridCol w="603600"/>
                <a:gridCol w="603600"/>
              </a:tblGrid>
              <a:tr h="204375">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ID</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 Users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Fairness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F</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8</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66</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11750">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G</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8</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49</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C</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14</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56</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B</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23</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76</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2072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A</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29</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79</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graphicFrame>
        <p:nvGraphicFramePr>
          <p:cNvPr id="617" name="Google Shape;617;p54"/>
          <p:cNvGraphicFramePr/>
          <p:nvPr/>
        </p:nvGraphicFramePr>
        <p:xfrm>
          <a:off x="2291075" y="3673100"/>
          <a:ext cx="3000000" cy="3000000"/>
        </p:xfrm>
        <a:graphic>
          <a:graphicData uri="http://schemas.openxmlformats.org/drawingml/2006/table">
            <a:tbl>
              <a:tblPr>
                <a:noFill/>
                <a:tableStyleId>{273854D6-5C73-41E2-BF48-0CA78A0B4938}</a:tableStyleId>
              </a:tblPr>
              <a:tblGrid>
                <a:gridCol w="603600"/>
                <a:gridCol w="603600"/>
                <a:gridCol w="603600"/>
              </a:tblGrid>
              <a:tr h="204375">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ID</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 Users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Fairness</a:t>
                      </a:r>
                      <a:endParaRPr b="1" sz="10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D</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11</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91</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C</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14</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56</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B</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23</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76</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04375">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A</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29</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800">
                          <a:solidFill>
                            <a:schemeClr val="accent3"/>
                          </a:solidFill>
                          <a:latin typeface="Poppins"/>
                          <a:ea typeface="Poppins"/>
                          <a:cs typeface="Poppins"/>
                          <a:sym typeface="Poppins"/>
                        </a:rPr>
                        <a:t>79</a:t>
                      </a:r>
                      <a:endParaRPr b="1" sz="800">
                        <a:solidFill>
                          <a:schemeClr val="accent3"/>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220725">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H</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8</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lt1"/>
                          </a:solidFill>
                          <a:latin typeface="Poppins"/>
                          <a:ea typeface="Poppins"/>
                          <a:cs typeface="Poppins"/>
                          <a:sym typeface="Poppins"/>
                        </a:rPr>
                        <a:t>47</a:t>
                      </a:r>
                      <a:endParaRPr sz="800">
                        <a:solidFill>
                          <a:schemeClr val="lt1"/>
                        </a:solidFill>
                        <a:latin typeface="Poppins"/>
                        <a:ea typeface="Poppins"/>
                        <a:cs typeface="Poppins"/>
                        <a:sym typeface="Poppins"/>
                      </a:endParaRPr>
                    </a:p>
                  </a:txBody>
                  <a:tcPr marT="0" marB="0" marR="0" marL="0"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618" name="Google Shape;618;p54"/>
          <p:cNvSpPr txBox="1"/>
          <p:nvPr/>
        </p:nvSpPr>
        <p:spPr>
          <a:xfrm>
            <a:off x="34425" y="898275"/>
            <a:ext cx="20673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a:ea typeface="Poppins"/>
                <a:cs typeface="Poppins"/>
                <a:sym typeface="Poppins"/>
              </a:rPr>
              <a:t>Influence</a:t>
            </a:r>
            <a:endParaRPr sz="1500">
              <a:latin typeface="Poppins"/>
              <a:ea typeface="Poppins"/>
              <a:cs typeface="Poppins"/>
              <a:sym typeface="Poppins"/>
            </a:endParaRPr>
          </a:p>
        </p:txBody>
      </p:sp>
      <p:sp>
        <p:nvSpPr>
          <p:cNvPr id="619" name="Google Shape;619;p54"/>
          <p:cNvSpPr txBox="1"/>
          <p:nvPr/>
        </p:nvSpPr>
        <p:spPr>
          <a:xfrm>
            <a:off x="34425" y="2369888"/>
            <a:ext cx="20673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a:ea typeface="Poppins"/>
                <a:cs typeface="Poppins"/>
                <a:sym typeface="Poppins"/>
              </a:rPr>
              <a:t>Fairness approach #1</a:t>
            </a:r>
            <a:endParaRPr sz="1500">
              <a:latin typeface="Poppins"/>
              <a:ea typeface="Poppins"/>
              <a:cs typeface="Poppins"/>
              <a:sym typeface="Poppins"/>
            </a:endParaRPr>
          </a:p>
        </p:txBody>
      </p:sp>
      <p:sp>
        <p:nvSpPr>
          <p:cNvPr id="620" name="Google Shape;620;p54"/>
          <p:cNvSpPr txBox="1"/>
          <p:nvPr/>
        </p:nvSpPr>
        <p:spPr>
          <a:xfrm>
            <a:off x="34425" y="3855800"/>
            <a:ext cx="20673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1100"/>
              <a:buFont typeface="Arial"/>
              <a:buNone/>
            </a:pPr>
            <a:r>
              <a:rPr lang="en" sz="1500">
                <a:solidFill>
                  <a:schemeClr val="lt1"/>
                </a:solidFill>
                <a:latin typeface="Poppins"/>
                <a:ea typeface="Poppins"/>
                <a:cs typeface="Poppins"/>
                <a:sym typeface="Poppins"/>
              </a:rPr>
              <a:t>Fairness approach #2</a:t>
            </a:r>
            <a:endParaRPr sz="1500">
              <a:latin typeface="Poppins"/>
              <a:ea typeface="Poppins"/>
              <a:cs typeface="Poppins"/>
              <a:sym typeface="Poppins"/>
            </a:endParaRPr>
          </a:p>
        </p:txBody>
      </p:sp>
      <p:sp>
        <p:nvSpPr>
          <p:cNvPr id="621" name="Google Shape;621;p54"/>
          <p:cNvSpPr txBox="1"/>
          <p:nvPr/>
        </p:nvSpPr>
        <p:spPr>
          <a:xfrm>
            <a:off x="120450" y="66950"/>
            <a:ext cx="4027200" cy="51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2400">
                <a:solidFill>
                  <a:schemeClr val="lt1"/>
                </a:solidFill>
                <a:latin typeface="Poppins SemiBold"/>
                <a:ea typeface="Poppins SemiBold"/>
                <a:cs typeface="Poppins SemiBold"/>
                <a:sym typeface="Poppins SemiBold"/>
              </a:rPr>
              <a:t>Influencers selected</a:t>
            </a:r>
            <a:endParaRPr/>
          </a:p>
        </p:txBody>
      </p:sp>
      <p:sp>
        <p:nvSpPr>
          <p:cNvPr id="622" name="Google Shape;622;p5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26" name="Shape 626"/>
        <p:cNvGrpSpPr/>
        <p:nvPr/>
      </p:nvGrpSpPr>
      <p:grpSpPr>
        <a:xfrm>
          <a:off x="0" y="0"/>
          <a:ext cx="0" cy="0"/>
          <a:chOff x="0" y="0"/>
          <a:chExt cx="0" cy="0"/>
        </a:xfrm>
      </p:grpSpPr>
      <p:sp>
        <p:nvSpPr>
          <p:cNvPr id="627" name="Google Shape;627;p55"/>
          <p:cNvSpPr txBox="1"/>
          <p:nvPr>
            <p:ph type="title"/>
          </p:nvPr>
        </p:nvSpPr>
        <p:spPr>
          <a:xfrm>
            <a:off x="85080" y="0"/>
            <a:ext cx="44874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Results</a:t>
            </a:r>
            <a:endParaRPr sz="1500">
              <a:solidFill>
                <a:schemeClr val="lt1"/>
              </a:solidFill>
              <a:latin typeface="Poppins"/>
              <a:ea typeface="Poppins"/>
              <a:cs typeface="Poppins"/>
              <a:sym typeface="Poppins"/>
            </a:endParaRPr>
          </a:p>
        </p:txBody>
      </p:sp>
      <p:pic>
        <p:nvPicPr>
          <p:cNvPr id="628" name="Google Shape;628;p55"/>
          <p:cNvPicPr preferRelativeResize="0"/>
          <p:nvPr/>
        </p:nvPicPr>
        <p:blipFill>
          <a:blip r:embed="rId3">
            <a:alphaModFix/>
          </a:blip>
          <a:stretch>
            <a:fillRect/>
          </a:stretch>
        </p:blipFill>
        <p:spPr>
          <a:xfrm>
            <a:off x="7821950" y="4472725"/>
            <a:ext cx="1184325" cy="559450"/>
          </a:xfrm>
          <a:prstGeom prst="rect">
            <a:avLst/>
          </a:prstGeom>
          <a:noFill/>
          <a:ln>
            <a:noFill/>
          </a:ln>
        </p:spPr>
      </p:pic>
      <p:sp>
        <p:nvSpPr>
          <p:cNvPr id="629" name="Google Shape;629;p55"/>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33" name="Shape 633"/>
        <p:cNvGrpSpPr/>
        <p:nvPr/>
      </p:nvGrpSpPr>
      <p:grpSpPr>
        <a:xfrm>
          <a:off x="0" y="0"/>
          <a:ext cx="0" cy="0"/>
          <a:chOff x="0" y="0"/>
          <a:chExt cx="0" cy="0"/>
        </a:xfrm>
      </p:grpSpPr>
      <p:sp>
        <p:nvSpPr>
          <p:cNvPr id="634" name="Google Shape;634;p56"/>
          <p:cNvSpPr txBox="1"/>
          <p:nvPr/>
        </p:nvSpPr>
        <p:spPr>
          <a:xfrm>
            <a:off x="279625" y="297450"/>
            <a:ext cx="8864400" cy="1523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500">
                <a:solidFill>
                  <a:srgbClr val="E7F5FF"/>
                </a:solidFill>
                <a:latin typeface="Poppins Medium"/>
                <a:ea typeface="Poppins Medium"/>
                <a:cs typeface="Poppins Medium"/>
                <a:sym typeface="Poppins Medium"/>
              </a:rPr>
              <a:t>Maximizing Influence and Fairness in Social Networks</a:t>
            </a:r>
            <a:endParaRPr sz="700">
              <a:solidFill>
                <a:srgbClr val="E7F5FF"/>
              </a:solidFill>
              <a:latin typeface="Poppins Medium"/>
              <a:ea typeface="Poppins Medium"/>
              <a:cs typeface="Poppins Medium"/>
              <a:sym typeface="Poppins Medium"/>
            </a:endParaRPr>
          </a:p>
        </p:txBody>
      </p:sp>
      <p:pic>
        <p:nvPicPr>
          <p:cNvPr id="635" name="Google Shape;635;p56"/>
          <p:cNvPicPr preferRelativeResize="0"/>
          <p:nvPr/>
        </p:nvPicPr>
        <p:blipFill>
          <a:blip r:embed="rId3">
            <a:alphaModFix/>
          </a:blip>
          <a:stretch>
            <a:fillRect/>
          </a:stretch>
        </p:blipFill>
        <p:spPr>
          <a:xfrm>
            <a:off x="1153150" y="1872038"/>
            <a:ext cx="3711524" cy="2862426"/>
          </a:xfrm>
          <a:prstGeom prst="rect">
            <a:avLst/>
          </a:prstGeom>
          <a:noFill/>
          <a:ln>
            <a:noFill/>
          </a:ln>
        </p:spPr>
      </p:pic>
      <p:sp>
        <p:nvSpPr>
          <p:cNvPr id="636" name="Google Shape;636;p56"/>
          <p:cNvSpPr txBox="1"/>
          <p:nvPr/>
        </p:nvSpPr>
        <p:spPr>
          <a:xfrm>
            <a:off x="5047875" y="2268575"/>
            <a:ext cx="1785900" cy="23637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sz="1200">
                <a:solidFill>
                  <a:srgbClr val="844B69"/>
                </a:solidFill>
                <a:latin typeface="Poppins"/>
                <a:ea typeface="Poppins"/>
                <a:cs typeface="Poppins"/>
                <a:sym typeface="Poppins"/>
              </a:rPr>
              <a:t>TEAM INFLUENCERS</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David Peletz</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Autumn Rains</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Sophia Skowronski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Alissa Stover</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rgbClr val="2FF2BA"/>
                </a:solidFill>
                <a:latin typeface="Poppins"/>
                <a:ea typeface="Poppins"/>
                <a:cs typeface="Poppins"/>
                <a:sym typeface="Poppins"/>
              </a:rPr>
              <a:t>RESEARCH</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Alberto Todeschini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Puya Vahabi</a:t>
            </a:r>
            <a:br>
              <a:rPr lang="en" sz="1000">
                <a:solidFill>
                  <a:schemeClr val="lt1"/>
                </a:solidFill>
                <a:latin typeface="Poppins Light"/>
                <a:ea typeface="Poppins Light"/>
                <a:cs typeface="Poppins Light"/>
                <a:sym typeface="Poppins Light"/>
              </a:rPr>
            </a:br>
            <a:endParaRPr sz="1000">
              <a:solidFill>
                <a:schemeClr val="lt1"/>
              </a:solidFill>
              <a:latin typeface="Poppins Light"/>
              <a:ea typeface="Poppins Light"/>
              <a:cs typeface="Poppins Light"/>
              <a:sym typeface="Poppins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40" name="Shape 640"/>
        <p:cNvGrpSpPr/>
        <p:nvPr/>
      </p:nvGrpSpPr>
      <p:grpSpPr>
        <a:xfrm>
          <a:off x="0" y="0"/>
          <a:ext cx="0" cy="0"/>
          <a:chOff x="0" y="0"/>
          <a:chExt cx="0" cy="0"/>
        </a:xfrm>
      </p:grpSpPr>
      <p:pic>
        <p:nvPicPr>
          <p:cNvPr id="641" name="Google Shape;641;p57"/>
          <p:cNvPicPr preferRelativeResize="0"/>
          <p:nvPr/>
        </p:nvPicPr>
        <p:blipFill>
          <a:blip r:embed="rId3">
            <a:alphaModFix/>
          </a:blip>
          <a:stretch>
            <a:fillRect/>
          </a:stretch>
        </p:blipFill>
        <p:spPr>
          <a:xfrm rot="640090">
            <a:off x="1417186" y="2207763"/>
            <a:ext cx="3020526" cy="2775348"/>
          </a:xfrm>
          <a:prstGeom prst="rect">
            <a:avLst/>
          </a:prstGeom>
          <a:noFill/>
          <a:ln>
            <a:noFill/>
          </a:ln>
        </p:spPr>
      </p:pic>
      <p:sp>
        <p:nvSpPr>
          <p:cNvPr id="642" name="Google Shape;642;p57"/>
          <p:cNvSpPr txBox="1"/>
          <p:nvPr/>
        </p:nvSpPr>
        <p:spPr>
          <a:xfrm>
            <a:off x="-56000" y="297450"/>
            <a:ext cx="8685900" cy="1523700"/>
          </a:xfrm>
          <a:prstGeom prst="rect">
            <a:avLst/>
          </a:prstGeom>
          <a:noFill/>
          <a:ln cap="flat" cmpd="sng" w="9525">
            <a:solidFill>
              <a:srgbClr val="2FF2BA"/>
            </a:solidFill>
            <a:prstDash val="solid"/>
            <a:round/>
            <a:headEnd len="sm" w="sm" type="none"/>
            <a:tailEnd len="sm" w="sm" type="none"/>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4500">
                <a:solidFill>
                  <a:srgbClr val="EEEEEE"/>
                </a:solidFill>
                <a:latin typeface="Poppins"/>
                <a:ea typeface="Poppins"/>
                <a:cs typeface="Poppins"/>
                <a:sym typeface="Poppins"/>
              </a:rPr>
              <a:t> </a:t>
            </a:r>
            <a:r>
              <a:rPr b="1" lang="en" sz="4500">
                <a:solidFill>
                  <a:srgbClr val="EEEEEE"/>
                </a:solidFill>
                <a:latin typeface="Poppins"/>
                <a:ea typeface="Poppins"/>
                <a:cs typeface="Poppins"/>
                <a:sym typeface="Poppins"/>
              </a:rPr>
              <a:t>Maximizing Influence and</a:t>
            </a:r>
            <a:br>
              <a:rPr b="1" lang="en" sz="4500">
                <a:solidFill>
                  <a:srgbClr val="EEEEEE"/>
                </a:solidFill>
                <a:latin typeface="Poppins"/>
                <a:ea typeface="Poppins"/>
                <a:cs typeface="Poppins"/>
                <a:sym typeface="Poppins"/>
              </a:rPr>
            </a:br>
            <a:r>
              <a:rPr b="1" lang="en" sz="4500">
                <a:solidFill>
                  <a:srgbClr val="EEEEEE"/>
                </a:solidFill>
                <a:latin typeface="Poppins"/>
                <a:ea typeface="Poppins"/>
                <a:cs typeface="Poppins"/>
                <a:sym typeface="Poppins"/>
              </a:rPr>
              <a:t> Fairness in Social Networks</a:t>
            </a:r>
            <a:endParaRPr sz="700">
              <a:solidFill>
                <a:srgbClr val="EEEEEE"/>
              </a:solidFill>
            </a:endParaRPr>
          </a:p>
        </p:txBody>
      </p:sp>
      <p:grpSp>
        <p:nvGrpSpPr>
          <p:cNvPr id="643" name="Google Shape;643;p57"/>
          <p:cNvGrpSpPr/>
          <p:nvPr/>
        </p:nvGrpSpPr>
        <p:grpSpPr>
          <a:xfrm>
            <a:off x="4016325" y="3004950"/>
            <a:ext cx="4609829" cy="1284575"/>
            <a:chOff x="4022478" y="3171289"/>
            <a:chExt cx="4609829" cy="1290900"/>
          </a:xfrm>
        </p:grpSpPr>
        <p:sp>
          <p:nvSpPr>
            <p:cNvPr id="644" name="Google Shape;644;p57"/>
            <p:cNvSpPr/>
            <p:nvPr/>
          </p:nvSpPr>
          <p:spPr>
            <a:xfrm rot="-3483033">
              <a:off x="4356137" y="3210489"/>
              <a:ext cx="912182" cy="1212500"/>
            </a:xfrm>
            <a:prstGeom prst="triangle">
              <a:avLst>
                <a:gd fmla="val 50000" name="adj"/>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7"/>
            <p:cNvSpPr txBox="1"/>
            <p:nvPr/>
          </p:nvSpPr>
          <p:spPr>
            <a:xfrm>
              <a:off x="5124407" y="3645587"/>
              <a:ext cx="3507900" cy="816600"/>
            </a:xfrm>
            <a:prstGeom prst="rect">
              <a:avLst/>
            </a:prstGeom>
            <a:solidFill>
              <a:schemeClr val="accent6"/>
            </a:solidFill>
            <a:ln cap="flat" cmpd="sng" w="9525">
              <a:solidFill>
                <a:srgbClr val="2FF2BA"/>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39958"/>
                </a:lnSpc>
                <a:spcBef>
                  <a:spcPts val="0"/>
                </a:spcBef>
                <a:spcAft>
                  <a:spcPts val="0"/>
                </a:spcAft>
                <a:buNone/>
              </a:pPr>
              <a:r>
                <a:rPr lang="en" sz="1200">
                  <a:solidFill>
                    <a:schemeClr val="lt1"/>
                  </a:solidFill>
                  <a:latin typeface="Poppins Medium"/>
                  <a:ea typeface="Poppins Medium"/>
                  <a:cs typeface="Poppins Medium"/>
                  <a:sym typeface="Poppins Medium"/>
                </a:rPr>
                <a:t> </a:t>
              </a:r>
              <a:r>
                <a:rPr lang="en" sz="1200">
                  <a:solidFill>
                    <a:schemeClr val="lt1"/>
                  </a:solidFill>
                  <a:latin typeface="Poppins Medium"/>
                  <a:ea typeface="Poppins Medium"/>
                  <a:cs typeface="Poppins Medium"/>
                  <a:sym typeface="Poppins Medium"/>
                </a:rPr>
                <a:t>RESEARCH	  TEAM INFLUENCERS</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Clr>
                  <a:schemeClr val="dk1"/>
                </a:buClr>
                <a:buFont typeface="Arial"/>
                <a:buNone/>
              </a:pPr>
              <a:r>
                <a:rPr lang="en" sz="1000">
                  <a:solidFill>
                    <a:schemeClr val="lt1"/>
                  </a:solidFill>
                  <a:latin typeface="Poppins Light"/>
                  <a:ea typeface="Poppins Light"/>
                  <a:cs typeface="Poppins Light"/>
                  <a:sym typeface="Poppins Light"/>
                </a:rPr>
                <a:t>   </a:t>
              </a:r>
              <a:r>
                <a:rPr lang="en" sz="1000">
                  <a:solidFill>
                    <a:schemeClr val="lt1"/>
                  </a:solidFill>
                  <a:latin typeface="Poppins Light"/>
                  <a:ea typeface="Poppins Light"/>
                  <a:cs typeface="Poppins Light"/>
                  <a:sym typeface="Poppins Light"/>
                </a:rPr>
                <a:t>Alberto Todeschini      Alissa, Autumn</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Clr>
                  <a:schemeClr val="dk1"/>
                </a:buClr>
                <a:buFont typeface="Arial"/>
                <a:buNone/>
              </a:pPr>
              <a:r>
                <a:rPr lang="en" sz="1000">
                  <a:solidFill>
                    <a:schemeClr val="lt1"/>
                  </a:solidFill>
                  <a:latin typeface="Poppins Light"/>
                  <a:ea typeface="Poppins Light"/>
                  <a:cs typeface="Poppins Light"/>
                  <a:sym typeface="Poppins Light"/>
                </a:rPr>
                <a:t>              Puya Vahabi 	   David, Sophia</a:t>
              </a:r>
              <a:endParaRPr>
                <a:solidFill>
                  <a:schemeClr val="lt1"/>
                </a:solidFill>
              </a:endParaRPr>
            </a:p>
          </p:txBody>
        </p:sp>
      </p:grpSp>
      <p:sp>
        <p:nvSpPr>
          <p:cNvPr id="646" name="Google Shape;646;p57"/>
          <p:cNvSpPr txBox="1"/>
          <p:nvPr/>
        </p:nvSpPr>
        <p:spPr>
          <a:xfrm>
            <a:off x="6653675" y="3477125"/>
            <a:ext cx="1972500" cy="812400"/>
          </a:xfrm>
          <a:prstGeom prst="rect">
            <a:avLst/>
          </a:prstGeom>
          <a:solidFill>
            <a:srgbClr val="844B69"/>
          </a:solidFill>
          <a:ln cap="flat" cmpd="sng" w="9525">
            <a:solidFill>
              <a:srgbClr val="2FF2BA"/>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39958"/>
              </a:lnSpc>
              <a:spcBef>
                <a:spcPts val="0"/>
              </a:spcBef>
              <a:spcAft>
                <a:spcPts val="0"/>
              </a:spcAft>
              <a:buNone/>
            </a:pPr>
            <a:r>
              <a:rPr lang="en" sz="1200">
                <a:solidFill>
                  <a:srgbClr val="FFFFFF"/>
                </a:solidFill>
                <a:latin typeface="Poppins Medium"/>
                <a:ea typeface="Poppins Medium"/>
                <a:cs typeface="Poppins Medium"/>
                <a:sym typeface="Poppins Medium"/>
              </a:rPr>
              <a:t>TEAM INFLUENCERS</a:t>
            </a:r>
            <a:endParaRPr sz="1000">
              <a:solidFill>
                <a:srgbClr val="FFFFFF"/>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Alissa	Autumn</a:t>
            </a:r>
            <a:endParaRPr sz="1000">
              <a:solidFill>
                <a:srgbClr val="FFFFFF"/>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David	Sophia</a:t>
            </a:r>
            <a:endParaRPr sz="1000">
              <a:solidFill>
                <a:srgbClr val="FFFFFF"/>
              </a:solidFill>
              <a:latin typeface="Poppins Light"/>
              <a:ea typeface="Poppins Light"/>
              <a:cs typeface="Poppins Light"/>
              <a:sym typeface="Poppins Light"/>
            </a:endParaRPr>
          </a:p>
        </p:txBody>
      </p:sp>
      <p:grpSp>
        <p:nvGrpSpPr>
          <p:cNvPr id="647" name="Google Shape;647;p57"/>
          <p:cNvGrpSpPr/>
          <p:nvPr/>
        </p:nvGrpSpPr>
        <p:grpSpPr>
          <a:xfrm>
            <a:off x="560127" y="1883189"/>
            <a:ext cx="8583720" cy="407287"/>
            <a:chOff x="3802931" y="4236496"/>
            <a:chExt cx="1531112" cy="390683"/>
          </a:xfrm>
        </p:grpSpPr>
        <p:sp>
          <p:nvSpPr>
            <p:cNvPr id="648" name="Google Shape;648;p57"/>
            <p:cNvSpPr/>
            <p:nvPr/>
          </p:nvSpPr>
          <p:spPr>
            <a:xfrm>
              <a:off x="3802931" y="4236496"/>
              <a:ext cx="1531112" cy="390683"/>
            </a:xfrm>
            <a:custGeom>
              <a:rect b="b" l="l" r="r" t="t"/>
              <a:pathLst>
                <a:path extrusionOk="0" h="908565" w="6186311">
                  <a:moveTo>
                    <a:pt x="0" y="0"/>
                  </a:moveTo>
                  <a:lnTo>
                    <a:pt x="6186311" y="0"/>
                  </a:lnTo>
                  <a:lnTo>
                    <a:pt x="6186311" y="908565"/>
                  </a:lnTo>
                  <a:lnTo>
                    <a:pt x="0" y="908565"/>
                  </a:lnTo>
                  <a:close/>
                </a:path>
              </a:pathLst>
            </a:custGeom>
            <a:solidFill>
              <a:srgbClr val="2D4263"/>
            </a:solidFill>
            <a:ln>
              <a:noFill/>
            </a:ln>
          </p:spPr>
        </p:sp>
        <p:grpSp>
          <p:nvGrpSpPr>
            <p:cNvPr id="649" name="Google Shape;649;p57"/>
            <p:cNvGrpSpPr/>
            <p:nvPr/>
          </p:nvGrpSpPr>
          <p:grpSpPr>
            <a:xfrm>
              <a:off x="3869822" y="4267557"/>
              <a:ext cx="1451700" cy="324894"/>
              <a:chOff x="7163072" y="3162157"/>
              <a:chExt cx="1451700" cy="324894"/>
            </a:xfrm>
          </p:grpSpPr>
          <p:sp>
            <p:nvSpPr>
              <p:cNvPr id="650" name="Google Shape;650;p57"/>
              <p:cNvSpPr txBox="1"/>
              <p:nvPr/>
            </p:nvSpPr>
            <p:spPr>
              <a:xfrm>
                <a:off x="7163072" y="3162157"/>
                <a:ext cx="1451700" cy="177300"/>
              </a:xfrm>
              <a:prstGeom prst="rect">
                <a:avLst/>
              </a:prstGeom>
              <a:noFill/>
              <a:ln>
                <a:noFill/>
              </a:ln>
            </p:spPr>
            <p:txBody>
              <a:bodyPr anchorCtr="0" anchor="t" bIns="0" lIns="0" spcFirstLastPara="1" rIns="0" wrap="square" tIns="0">
                <a:spAutoFit/>
              </a:bodyPr>
              <a:lstStyle/>
              <a:p>
                <a:pPr indent="0" lvl="0" marL="0" marR="0" rtl="0" algn="r">
                  <a:lnSpc>
                    <a:spcPct val="139958"/>
                  </a:lnSpc>
                  <a:spcBef>
                    <a:spcPts val="0"/>
                  </a:spcBef>
                  <a:spcAft>
                    <a:spcPts val="0"/>
                  </a:spcAft>
                  <a:buNone/>
                </a:pPr>
                <a:r>
                  <a:rPr lang="en" sz="1200">
                    <a:solidFill>
                      <a:srgbClr val="FFFFFF"/>
                    </a:solidFill>
                    <a:latin typeface="Poppins Medium"/>
                    <a:ea typeface="Poppins Medium"/>
                    <a:cs typeface="Poppins Medium"/>
                    <a:sym typeface="Poppins Medium"/>
                  </a:rPr>
                  <a:t>P2 &amp; </a:t>
                </a:r>
                <a:r>
                  <a:rPr lang="en" sz="1200">
                    <a:solidFill>
                      <a:srgbClr val="FFFFFF"/>
                    </a:solidFill>
                    <a:latin typeface="Poppins Medium"/>
                    <a:ea typeface="Poppins Medium"/>
                    <a:cs typeface="Poppins Medium"/>
                    <a:sym typeface="Poppins Medium"/>
                  </a:rPr>
                  <a:t>PROJECT UPDATE</a:t>
                </a:r>
                <a:endParaRPr sz="700">
                  <a:solidFill>
                    <a:srgbClr val="FFFFFF"/>
                  </a:solidFill>
                </a:endParaRPr>
              </a:p>
            </p:txBody>
          </p:sp>
          <p:sp>
            <p:nvSpPr>
              <p:cNvPr id="651" name="Google Shape;651;p57"/>
              <p:cNvSpPr txBox="1"/>
              <p:nvPr/>
            </p:nvSpPr>
            <p:spPr>
              <a:xfrm>
                <a:off x="7791872" y="3339451"/>
                <a:ext cx="822900" cy="147600"/>
              </a:xfrm>
              <a:prstGeom prst="rect">
                <a:avLst/>
              </a:prstGeom>
              <a:noFill/>
              <a:ln>
                <a:noFill/>
              </a:ln>
            </p:spPr>
            <p:txBody>
              <a:bodyPr anchorCtr="0" anchor="t" bIns="0" lIns="0" spcFirstLastPara="1" rIns="0" wrap="square" tIns="0">
                <a:spAutoFit/>
              </a:bodyPr>
              <a:lstStyle/>
              <a:p>
                <a:pPr indent="0" lvl="0" marL="0" marR="0" rtl="0" algn="r">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July 12, 2022</a:t>
                </a:r>
                <a:endParaRPr sz="1000">
                  <a:solidFill>
                    <a:srgbClr val="FFFFFF"/>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38" name="Shape 138"/>
        <p:cNvGrpSpPr/>
        <p:nvPr/>
      </p:nvGrpSpPr>
      <p:grpSpPr>
        <a:xfrm>
          <a:off x="0" y="0"/>
          <a:ext cx="0" cy="0"/>
          <a:chOff x="0" y="0"/>
          <a:chExt cx="0" cy="0"/>
        </a:xfrm>
      </p:grpSpPr>
      <p:pic>
        <p:nvPicPr>
          <p:cNvPr id="139" name="Google Shape;139;p31"/>
          <p:cNvPicPr preferRelativeResize="0"/>
          <p:nvPr/>
        </p:nvPicPr>
        <p:blipFill>
          <a:blip r:embed="rId3">
            <a:alphaModFix/>
          </a:blip>
          <a:stretch>
            <a:fillRect/>
          </a:stretch>
        </p:blipFill>
        <p:spPr>
          <a:xfrm>
            <a:off x="3288950" y="228600"/>
            <a:ext cx="4833692" cy="4838701"/>
          </a:xfrm>
          <a:prstGeom prst="rect">
            <a:avLst/>
          </a:prstGeom>
          <a:noFill/>
          <a:ln>
            <a:noFill/>
          </a:ln>
        </p:spPr>
      </p:pic>
      <p:sp>
        <p:nvSpPr>
          <p:cNvPr id="140" name="Google Shape;140;p31"/>
          <p:cNvSpPr/>
          <p:nvPr/>
        </p:nvSpPr>
        <p:spPr>
          <a:xfrm>
            <a:off x="8116750" y="1290150"/>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1"/>
          <p:cNvSpPr txBox="1"/>
          <p:nvPr/>
        </p:nvSpPr>
        <p:spPr>
          <a:xfrm>
            <a:off x="8285800" y="1225850"/>
            <a:ext cx="1010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E7F5FF"/>
                </a:solidFill>
                <a:latin typeface="Poppins Light"/>
                <a:ea typeface="Poppins Light"/>
                <a:cs typeface="Poppins Light"/>
                <a:sym typeface="Poppins Light"/>
              </a:rPr>
              <a:t>Influencer</a:t>
            </a:r>
            <a:endParaRPr sz="1100">
              <a:solidFill>
                <a:srgbClr val="E7F5FF"/>
              </a:solidFill>
              <a:latin typeface="Poppins Light"/>
              <a:ea typeface="Poppins Light"/>
              <a:cs typeface="Poppins Light"/>
              <a:sym typeface="Poppins Light"/>
            </a:endParaRPr>
          </a:p>
        </p:txBody>
      </p:sp>
      <p:sp>
        <p:nvSpPr>
          <p:cNvPr id="142" name="Google Shape;142;p31"/>
          <p:cNvSpPr txBox="1"/>
          <p:nvPr/>
        </p:nvSpPr>
        <p:spPr>
          <a:xfrm>
            <a:off x="8304250" y="1588025"/>
            <a:ext cx="1144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E7F5FF"/>
                </a:solidFill>
                <a:latin typeface="Poppins Light"/>
                <a:ea typeface="Poppins Light"/>
                <a:cs typeface="Poppins Light"/>
                <a:sym typeface="Poppins Light"/>
              </a:rPr>
              <a:t>User</a:t>
            </a:r>
            <a:endParaRPr sz="1100">
              <a:solidFill>
                <a:srgbClr val="E7F5FF"/>
              </a:solidFill>
              <a:latin typeface="Poppins Light"/>
              <a:ea typeface="Poppins Light"/>
              <a:cs typeface="Poppins Light"/>
              <a:sym typeface="Poppins Light"/>
            </a:endParaRPr>
          </a:p>
        </p:txBody>
      </p:sp>
      <p:cxnSp>
        <p:nvCxnSpPr>
          <p:cNvPr id="143" name="Google Shape;143;p31"/>
          <p:cNvCxnSpPr/>
          <p:nvPr/>
        </p:nvCxnSpPr>
        <p:spPr>
          <a:xfrm>
            <a:off x="8051250" y="2080125"/>
            <a:ext cx="300000" cy="0"/>
          </a:xfrm>
          <a:prstGeom prst="straightConnector1">
            <a:avLst/>
          </a:prstGeom>
          <a:noFill/>
          <a:ln cap="flat" cmpd="sng" w="28575">
            <a:solidFill>
              <a:srgbClr val="394F66"/>
            </a:solidFill>
            <a:prstDash val="solid"/>
            <a:round/>
            <a:headEnd len="med" w="med" type="none"/>
            <a:tailEnd len="med" w="med" type="none"/>
          </a:ln>
        </p:spPr>
      </p:cxnSp>
      <p:sp>
        <p:nvSpPr>
          <p:cNvPr id="144" name="Google Shape;144;p31"/>
          <p:cNvSpPr/>
          <p:nvPr/>
        </p:nvSpPr>
        <p:spPr>
          <a:xfrm>
            <a:off x="8177188" y="1731125"/>
            <a:ext cx="66000" cy="67800"/>
          </a:xfrm>
          <a:prstGeom prst="ellipse">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1"/>
          <p:cNvSpPr txBox="1"/>
          <p:nvPr/>
        </p:nvSpPr>
        <p:spPr>
          <a:xfrm>
            <a:off x="8309625" y="1892925"/>
            <a:ext cx="1010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94F66"/>
                </a:solidFill>
                <a:latin typeface="Poppins Light"/>
                <a:ea typeface="Poppins Light"/>
                <a:cs typeface="Poppins Light"/>
                <a:sym typeface="Poppins Light"/>
              </a:rPr>
              <a:t>Retweet</a:t>
            </a:r>
            <a:endParaRPr sz="1100">
              <a:solidFill>
                <a:srgbClr val="394F66"/>
              </a:solidFill>
              <a:latin typeface="Poppins Light"/>
              <a:ea typeface="Poppins Light"/>
              <a:cs typeface="Poppins Light"/>
              <a:sym typeface="Poppins Light"/>
            </a:endParaRPr>
          </a:p>
        </p:txBody>
      </p:sp>
      <p:sp>
        <p:nvSpPr>
          <p:cNvPr id="146" name="Google Shape;146;p31"/>
          <p:cNvSpPr txBox="1"/>
          <p:nvPr/>
        </p:nvSpPr>
        <p:spPr>
          <a:xfrm>
            <a:off x="4231525" y="4603275"/>
            <a:ext cx="4760100" cy="323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i="1" lang="en" sz="900">
                <a:solidFill>
                  <a:schemeClr val="lt1"/>
                </a:solidFill>
                <a:latin typeface="Poppins"/>
                <a:ea typeface="Poppins"/>
                <a:cs typeface="Poppins"/>
                <a:sym typeface="Poppins"/>
              </a:rPr>
              <a:t>*Retweet: when someone republishes or forwards a post to their own followers</a:t>
            </a:r>
            <a:endParaRPr i="1" sz="900">
              <a:solidFill>
                <a:schemeClr val="lt1"/>
              </a:solidFill>
              <a:latin typeface="Poppins"/>
              <a:ea typeface="Poppins"/>
              <a:cs typeface="Poppins"/>
              <a:sym typeface="Poppins"/>
            </a:endParaRPr>
          </a:p>
        </p:txBody>
      </p:sp>
      <p:sp>
        <p:nvSpPr>
          <p:cNvPr id="147" name="Google Shape;147;p31"/>
          <p:cNvSpPr txBox="1"/>
          <p:nvPr>
            <p:ph type="title"/>
          </p:nvPr>
        </p:nvSpPr>
        <p:spPr>
          <a:xfrm>
            <a:off x="0" y="0"/>
            <a:ext cx="43293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In 2009, </a:t>
            </a:r>
            <a:r>
              <a:rPr lang="en" sz="2500">
                <a:solidFill>
                  <a:schemeClr val="lt1"/>
                </a:solidFill>
                <a:latin typeface="Poppins SemiBold"/>
                <a:ea typeface="Poppins SemiBold"/>
                <a:cs typeface="Poppins SemiBold"/>
                <a:sym typeface="Poppins SemiBold"/>
              </a:rPr>
              <a:t>Sina</a:t>
            </a:r>
            <a:r>
              <a:rPr lang="en" sz="2500">
                <a:solidFill>
                  <a:schemeClr val="lt1"/>
                </a:solidFill>
                <a:latin typeface="Poppins SemiBold"/>
                <a:ea typeface="Poppins SemiBold"/>
                <a:cs typeface="Poppins SemiBold"/>
                <a:sym typeface="Poppins SemiBold"/>
              </a:rPr>
              <a:t> Weibo </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rPr lang="en" sz="1800">
                <a:solidFill>
                  <a:schemeClr val="lt1"/>
                </a:solidFill>
                <a:latin typeface="Poppins"/>
                <a:ea typeface="Poppins"/>
                <a:cs typeface="Poppins"/>
                <a:sym typeface="Poppins"/>
              </a:rPr>
              <a:t>– a Twitter-like platform in China –</a:t>
            </a:r>
            <a:r>
              <a:rPr lang="en" sz="1800">
                <a:solidFill>
                  <a:schemeClr val="lt1"/>
                </a:solidFill>
                <a:latin typeface="Poppins SemiBold"/>
                <a:ea typeface="Poppins SemiBold"/>
                <a:cs typeface="Poppins SemiBold"/>
                <a:sym typeface="Poppins SemiBold"/>
              </a:rPr>
              <a:t> </a:t>
            </a:r>
            <a:r>
              <a:rPr lang="en" sz="2500">
                <a:solidFill>
                  <a:schemeClr val="lt1"/>
                </a:solidFill>
                <a:latin typeface="Poppins SemiBold"/>
                <a:ea typeface="Poppins SemiBold"/>
                <a:cs typeface="Poppins SemiBold"/>
                <a:sym typeface="Poppins SemiBold"/>
              </a:rPr>
              <a:t>had:</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~1.7M users, </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1500">
              <a:solidFill>
                <a:schemeClr val="lt2"/>
              </a:solidFill>
              <a:latin typeface="Poppins Light"/>
              <a:ea typeface="Poppins Light"/>
              <a:cs typeface="Poppins Light"/>
              <a:sym typeface="Poppins Light"/>
            </a:endParaRPr>
          </a:p>
        </p:txBody>
      </p:sp>
      <p:sp>
        <p:nvSpPr>
          <p:cNvPr id="148" name="Google Shape;148;p31"/>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55" name="Shape 655"/>
        <p:cNvGrpSpPr/>
        <p:nvPr/>
      </p:nvGrpSpPr>
      <p:grpSpPr>
        <a:xfrm>
          <a:off x="0" y="0"/>
          <a:ext cx="0" cy="0"/>
          <a:chOff x="0" y="0"/>
          <a:chExt cx="0" cy="0"/>
        </a:xfrm>
      </p:grpSpPr>
      <p:pic>
        <p:nvPicPr>
          <p:cNvPr id="656" name="Google Shape;656;p58"/>
          <p:cNvPicPr preferRelativeResize="0"/>
          <p:nvPr/>
        </p:nvPicPr>
        <p:blipFill>
          <a:blip r:embed="rId3">
            <a:alphaModFix/>
          </a:blip>
          <a:stretch>
            <a:fillRect/>
          </a:stretch>
        </p:blipFill>
        <p:spPr>
          <a:xfrm>
            <a:off x="1221475" y="1943300"/>
            <a:ext cx="3537625" cy="2986799"/>
          </a:xfrm>
          <a:prstGeom prst="rect">
            <a:avLst/>
          </a:prstGeom>
          <a:noFill/>
          <a:ln>
            <a:noFill/>
          </a:ln>
        </p:spPr>
      </p:pic>
      <p:sp>
        <p:nvSpPr>
          <p:cNvPr id="657" name="Google Shape;657;p58"/>
          <p:cNvSpPr txBox="1"/>
          <p:nvPr/>
        </p:nvSpPr>
        <p:spPr>
          <a:xfrm>
            <a:off x="279625" y="297450"/>
            <a:ext cx="8864400" cy="1523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500">
                <a:solidFill>
                  <a:srgbClr val="E7F5FF"/>
                </a:solidFill>
                <a:latin typeface="Poppins Medium"/>
                <a:ea typeface="Poppins Medium"/>
                <a:cs typeface="Poppins Medium"/>
                <a:sym typeface="Poppins Medium"/>
              </a:rPr>
              <a:t>Maximizing Influence and Fairness in Social Networks</a:t>
            </a:r>
            <a:endParaRPr sz="700">
              <a:solidFill>
                <a:srgbClr val="E7F5FF"/>
              </a:solidFill>
              <a:latin typeface="Poppins Medium"/>
              <a:ea typeface="Poppins Medium"/>
              <a:cs typeface="Poppins Medium"/>
              <a:sym typeface="Poppins Medium"/>
            </a:endParaRPr>
          </a:p>
        </p:txBody>
      </p:sp>
      <p:sp>
        <p:nvSpPr>
          <p:cNvPr id="658" name="Google Shape;658;p58"/>
          <p:cNvSpPr txBox="1"/>
          <p:nvPr/>
        </p:nvSpPr>
        <p:spPr>
          <a:xfrm>
            <a:off x="5047875" y="2268575"/>
            <a:ext cx="1785900" cy="23637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sz="1200">
                <a:solidFill>
                  <a:srgbClr val="844B69"/>
                </a:solidFill>
                <a:latin typeface="Poppins"/>
                <a:ea typeface="Poppins"/>
                <a:cs typeface="Poppins"/>
                <a:sym typeface="Poppins"/>
              </a:rPr>
              <a:t>TEAM INFLUENCERS</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David Peletz</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Autumn Rains</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Sophia Skowronski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Alissa Stover</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rgbClr val="2FF2BA"/>
                </a:solidFill>
                <a:latin typeface="Poppins"/>
                <a:ea typeface="Poppins"/>
                <a:cs typeface="Poppins"/>
                <a:sym typeface="Poppins"/>
              </a:rPr>
              <a:t>RESEARCH</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Alberto Todeschini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Puya Vahabi</a:t>
            </a:r>
            <a:br>
              <a:rPr lang="en" sz="1000">
                <a:solidFill>
                  <a:schemeClr val="lt1"/>
                </a:solidFill>
                <a:latin typeface="Poppins Light"/>
                <a:ea typeface="Poppins Light"/>
                <a:cs typeface="Poppins Light"/>
                <a:sym typeface="Poppins Light"/>
              </a:rPr>
            </a:br>
            <a:endParaRPr sz="1000">
              <a:solidFill>
                <a:schemeClr val="lt1"/>
              </a:solidFill>
              <a:latin typeface="Poppins Light"/>
              <a:ea typeface="Poppins Light"/>
              <a:cs typeface="Poppins Light"/>
              <a:sym typeface="Poppins 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62" name="Shape 662"/>
        <p:cNvGrpSpPr/>
        <p:nvPr/>
      </p:nvGrpSpPr>
      <p:grpSpPr>
        <a:xfrm>
          <a:off x="0" y="0"/>
          <a:ext cx="0" cy="0"/>
          <a:chOff x="0" y="0"/>
          <a:chExt cx="0" cy="0"/>
        </a:xfrm>
      </p:grpSpPr>
      <p:sp>
        <p:nvSpPr>
          <p:cNvPr id="663" name="Google Shape;663;p59"/>
          <p:cNvSpPr txBox="1"/>
          <p:nvPr/>
        </p:nvSpPr>
        <p:spPr>
          <a:xfrm>
            <a:off x="279625" y="297450"/>
            <a:ext cx="8864400" cy="1523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500">
                <a:solidFill>
                  <a:srgbClr val="E7F5FF"/>
                </a:solidFill>
                <a:latin typeface="Poppins Medium"/>
                <a:ea typeface="Poppins Medium"/>
                <a:cs typeface="Poppins Medium"/>
                <a:sym typeface="Poppins Medium"/>
              </a:rPr>
              <a:t>Maximizing Influence and Fairness in Social Networks</a:t>
            </a:r>
            <a:endParaRPr sz="700">
              <a:solidFill>
                <a:srgbClr val="E7F5FF"/>
              </a:solidFill>
              <a:latin typeface="Poppins Medium"/>
              <a:ea typeface="Poppins Medium"/>
              <a:cs typeface="Poppins Medium"/>
              <a:sym typeface="Poppins Medium"/>
            </a:endParaRPr>
          </a:p>
        </p:txBody>
      </p:sp>
      <p:sp>
        <p:nvSpPr>
          <p:cNvPr id="664" name="Google Shape;664;p59"/>
          <p:cNvSpPr txBox="1"/>
          <p:nvPr/>
        </p:nvSpPr>
        <p:spPr>
          <a:xfrm>
            <a:off x="5588650" y="2166400"/>
            <a:ext cx="1785900" cy="23637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sz="1200">
                <a:solidFill>
                  <a:srgbClr val="844B69"/>
                </a:solidFill>
                <a:latin typeface="Poppins"/>
                <a:ea typeface="Poppins"/>
                <a:cs typeface="Poppins"/>
                <a:sym typeface="Poppins"/>
              </a:rPr>
              <a:t>TEAM INFLUENCERS</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David Peletz</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Autumn Rains</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Sophia Skowronski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Alissa Stover</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rgbClr val="2FF2BA"/>
                </a:solidFill>
                <a:latin typeface="Poppins"/>
                <a:ea typeface="Poppins"/>
                <a:cs typeface="Poppins"/>
                <a:sym typeface="Poppins"/>
              </a:rPr>
              <a:t>RESEARCH</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Alberto Todeschini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Puya Vahabi</a:t>
            </a:r>
            <a:br>
              <a:rPr lang="en" sz="1000">
                <a:solidFill>
                  <a:schemeClr val="lt1"/>
                </a:solidFill>
                <a:latin typeface="Poppins Light"/>
                <a:ea typeface="Poppins Light"/>
                <a:cs typeface="Poppins Light"/>
                <a:sym typeface="Poppins Light"/>
              </a:rPr>
            </a:br>
            <a:endParaRPr sz="1000">
              <a:solidFill>
                <a:schemeClr val="lt1"/>
              </a:solidFill>
              <a:latin typeface="Poppins Light"/>
              <a:ea typeface="Poppins Light"/>
              <a:cs typeface="Poppins Light"/>
              <a:sym typeface="Poppins Light"/>
            </a:endParaRPr>
          </a:p>
        </p:txBody>
      </p:sp>
      <p:grpSp>
        <p:nvGrpSpPr>
          <p:cNvPr id="665" name="Google Shape;665;p59"/>
          <p:cNvGrpSpPr/>
          <p:nvPr/>
        </p:nvGrpSpPr>
        <p:grpSpPr>
          <a:xfrm>
            <a:off x="542425" y="2065925"/>
            <a:ext cx="4743076" cy="2464176"/>
            <a:chOff x="152400" y="2087850"/>
            <a:chExt cx="4743076" cy="2464176"/>
          </a:xfrm>
        </p:grpSpPr>
        <p:pic>
          <p:nvPicPr>
            <p:cNvPr id="666" name="Google Shape;666;p59"/>
            <p:cNvPicPr preferRelativeResize="0"/>
            <p:nvPr/>
          </p:nvPicPr>
          <p:blipFill>
            <a:blip r:embed="rId3">
              <a:alphaModFix/>
            </a:blip>
            <a:stretch>
              <a:fillRect/>
            </a:stretch>
          </p:blipFill>
          <p:spPr>
            <a:xfrm>
              <a:off x="152400" y="2087850"/>
              <a:ext cx="4743076" cy="2464176"/>
            </a:xfrm>
            <a:prstGeom prst="rect">
              <a:avLst/>
            </a:prstGeom>
            <a:noFill/>
            <a:ln>
              <a:noFill/>
            </a:ln>
          </p:spPr>
        </p:pic>
        <p:sp>
          <p:nvSpPr>
            <p:cNvPr id="667" name="Google Shape;667;p59"/>
            <p:cNvSpPr/>
            <p:nvPr/>
          </p:nvSpPr>
          <p:spPr>
            <a:xfrm>
              <a:off x="265225" y="3298600"/>
              <a:ext cx="92100" cy="92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71" name="Shape 671"/>
        <p:cNvGrpSpPr/>
        <p:nvPr/>
      </p:nvGrpSpPr>
      <p:grpSpPr>
        <a:xfrm>
          <a:off x="0" y="0"/>
          <a:ext cx="0" cy="0"/>
          <a:chOff x="0" y="0"/>
          <a:chExt cx="0" cy="0"/>
        </a:xfrm>
      </p:grpSpPr>
      <p:sp>
        <p:nvSpPr>
          <p:cNvPr id="672" name="Google Shape;672;p60"/>
          <p:cNvSpPr txBox="1"/>
          <p:nvPr/>
        </p:nvSpPr>
        <p:spPr>
          <a:xfrm>
            <a:off x="279625" y="297450"/>
            <a:ext cx="8864400" cy="1523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 sz="4500">
                <a:solidFill>
                  <a:srgbClr val="E7F5FF"/>
                </a:solidFill>
                <a:latin typeface="Poppins Medium"/>
                <a:ea typeface="Poppins Medium"/>
                <a:cs typeface="Poppins Medium"/>
                <a:sym typeface="Poppins Medium"/>
              </a:rPr>
              <a:t>Maximizing Influence and Fairness in Social Networks</a:t>
            </a:r>
            <a:endParaRPr sz="700">
              <a:solidFill>
                <a:srgbClr val="E7F5FF"/>
              </a:solidFill>
              <a:latin typeface="Poppins Medium"/>
              <a:ea typeface="Poppins Medium"/>
              <a:cs typeface="Poppins Medium"/>
              <a:sym typeface="Poppins Medium"/>
            </a:endParaRPr>
          </a:p>
        </p:txBody>
      </p:sp>
      <p:sp>
        <p:nvSpPr>
          <p:cNvPr id="673" name="Google Shape;673;p60"/>
          <p:cNvSpPr txBox="1"/>
          <p:nvPr/>
        </p:nvSpPr>
        <p:spPr>
          <a:xfrm>
            <a:off x="4793950" y="2285775"/>
            <a:ext cx="1785900" cy="2363700"/>
          </a:xfrm>
          <a:prstGeom prst="rect">
            <a:avLst/>
          </a:prstGeom>
          <a:noFill/>
          <a:ln>
            <a:noFill/>
          </a:ln>
        </p:spPr>
        <p:txBody>
          <a:bodyPr anchorCtr="0" anchor="t" bIns="91425" lIns="57150" spcFirstLastPara="1" rIns="91425" wrap="square" tIns="91425">
            <a:spAutoFit/>
          </a:bodyPr>
          <a:lstStyle/>
          <a:p>
            <a:pPr indent="0" lvl="0" marL="0" rtl="0" algn="l">
              <a:lnSpc>
                <a:spcPct val="139958"/>
              </a:lnSpc>
              <a:spcBef>
                <a:spcPts val="0"/>
              </a:spcBef>
              <a:spcAft>
                <a:spcPts val="0"/>
              </a:spcAft>
              <a:buNone/>
            </a:pPr>
            <a:r>
              <a:rPr lang="en" sz="1200">
                <a:solidFill>
                  <a:srgbClr val="2D4263"/>
                </a:solidFill>
                <a:latin typeface="Poppins"/>
                <a:ea typeface="Poppins"/>
                <a:cs typeface="Poppins"/>
                <a:sym typeface="Poppins"/>
              </a:rPr>
              <a:t>TEAM INFLUENCERS</a:t>
            </a:r>
            <a:endParaRPr sz="1000">
              <a:solidFill>
                <a:srgbClr val="2D4263"/>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David Peletz</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Autumn Rains</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Sophia Skowronski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Alissa Stover</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200">
                <a:solidFill>
                  <a:srgbClr val="2FF2BA"/>
                </a:solidFill>
                <a:latin typeface="Poppins"/>
                <a:ea typeface="Poppins"/>
                <a:cs typeface="Poppins"/>
                <a:sym typeface="Poppins"/>
              </a:rPr>
              <a:t>RESEARCH</a:t>
            </a:r>
            <a:endParaRPr sz="1000">
              <a:solidFill>
                <a:srgbClr val="2FF2BA"/>
              </a:solidFill>
              <a:latin typeface="Poppins"/>
              <a:ea typeface="Poppins"/>
              <a:cs typeface="Poppins"/>
              <a:sym typeface="Poppins"/>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Alberto Todeschini</a:t>
            </a:r>
            <a:endParaRPr sz="1000">
              <a:solidFill>
                <a:schemeClr val="lt1"/>
              </a:solidFill>
              <a:latin typeface="Poppins Light"/>
              <a:ea typeface="Poppins Light"/>
              <a:cs typeface="Poppins Light"/>
              <a:sym typeface="Poppins Light"/>
            </a:endParaRPr>
          </a:p>
          <a:p>
            <a:pPr indent="0" lvl="0" marL="0" rtl="0" algn="l">
              <a:lnSpc>
                <a:spcPct val="139958"/>
              </a:lnSpc>
              <a:spcBef>
                <a:spcPts val="0"/>
              </a:spcBef>
              <a:spcAft>
                <a:spcPts val="0"/>
              </a:spcAft>
              <a:buNone/>
            </a:pPr>
            <a:r>
              <a:rPr lang="en" sz="1000">
                <a:solidFill>
                  <a:schemeClr val="lt1"/>
                </a:solidFill>
                <a:latin typeface="Poppins Light"/>
                <a:ea typeface="Poppins Light"/>
                <a:cs typeface="Poppins Light"/>
                <a:sym typeface="Poppins Light"/>
              </a:rPr>
              <a:t>Puya Vahabi</a:t>
            </a:r>
            <a:br>
              <a:rPr lang="en" sz="1000">
                <a:solidFill>
                  <a:schemeClr val="lt1"/>
                </a:solidFill>
                <a:latin typeface="Poppins Light"/>
                <a:ea typeface="Poppins Light"/>
                <a:cs typeface="Poppins Light"/>
                <a:sym typeface="Poppins Light"/>
              </a:rPr>
            </a:br>
            <a:endParaRPr sz="1000">
              <a:solidFill>
                <a:schemeClr val="lt1"/>
              </a:solidFill>
              <a:latin typeface="Poppins Light"/>
              <a:ea typeface="Poppins Light"/>
              <a:cs typeface="Poppins Light"/>
              <a:sym typeface="Poppins Light"/>
            </a:endParaRPr>
          </a:p>
        </p:txBody>
      </p:sp>
      <p:pic>
        <p:nvPicPr>
          <p:cNvPr id="674" name="Google Shape;674;p60"/>
          <p:cNvPicPr preferRelativeResize="0"/>
          <p:nvPr/>
        </p:nvPicPr>
        <p:blipFill>
          <a:blip r:embed="rId3">
            <a:alphaModFix/>
          </a:blip>
          <a:stretch>
            <a:fillRect/>
          </a:stretch>
        </p:blipFill>
        <p:spPr>
          <a:xfrm>
            <a:off x="1550500" y="1958850"/>
            <a:ext cx="3017550" cy="3017550"/>
          </a:xfrm>
          <a:prstGeom prst="rect">
            <a:avLst/>
          </a:prstGeom>
          <a:noFill/>
          <a:ln>
            <a:noFill/>
          </a:ln>
        </p:spPr>
      </p:pic>
      <p:sp>
        <p:nvSpPr>
          <p:cNvPr id="675" name="Google Shape;675;p60"/>
          <p:cNvSpPr/>
          <p:nvPr/>
        </p:nvSpPr>
        <p:spPr>
          <a:xfrm>
            <a:off x="2440525" y="2256025"/>
            <a:ext cx="56100" cy="56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79" name="Shape 679"/>
        <p:cNvGrpSpPr/>
        <p:nvPr/>
      </p:nvGrpSpPr>
      <p:grpSpPr>
        <a:xfrm>
          <a:off x="0" y="0"/>
          <a:ext cx="0" cy="0"/>
          <a:chOff x="0" y="0"/>
          <a:chExt cx="0" cy="0"/>
        </a:xfrm>
      </p:grpSpPr>
      <p:sp>
        <p:nvSpPr>
          <p:cNvPr id="680" name="Google Shape;680;p61"/>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What methods have been used to model influence in this way?</a:t>
            </a:r>
            <a:endParaRPr sz="1500">
              <a:solidFill>
                <a:schemeClr val="lt1"/>
              </a:solidFill>
              <a:latin typeface="Poppins Light"/>
              <a:ea typeface="Poppins Light"/>
              <a:cs typeface="Poppins Light"/>
              <a:sym typeface="Poppins Light"/>
            </a:endParaRPr>
          </a:p>
        </p:txBody>
      </p:sp>
      <p:sp>
        <p:nvSpPr>
          <p:cNvPr id="681" name="Google Shape;681;p61"/>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685" name="Shape 685"/>
        <p:cNvGrpSpPr/>
        <p:nvPr/>
      </p:nvGrpSpPr>
      <p:grpSpPr>
        <a:xfrm>
          <a:off x="0" y="0"/>
          <a:ext cx="0" cy="0"/>
          <a:chOff x="0" y="0"/>
          <a:chExt cx="0" cy="0"/>
        </a:xfrm>
      </p:grpSpPr>
      <p:sp>
        <p:nvSpPr>
          <p:cNvPr id="686" name="Google Shape;686;p62"/>
          <p:cNvSpPr/>
          <p:nvPr/>
        </p:nvSpPr>
        <p:spPr>
          <a:xfrm>
            <a:off x="0" y="4613726"/>
            <a:ext cx="9140275" cy="529239"/>
          </a:xfrm>
          <a:custGeom>
            <a:rect b="b" l="l" r="r" t="t"/>
            <a:pathLst>
              <a:path extrusionOk="0" h="908565" w="6186311">
                <a:moveTo>
                  <a:pt x="0" y="0"/>
                </a:moveTo>
                <a:lnTo>
                  <a:pt x="6186311" y="0"/>
                </a:lnTo>
                <a:lnTo>
                  <a:pt x="6186311" y="908565"/>
                </a:lnTo>
                <a:lnTo>
                  <a:pt x="0" y="908565"/>
                </a:lnTo>
                <a:close/>
              </a:path>
            </a:pathLst>
          </a:custGeom>
          <a:solidFill>
            <a:srgbClr val="394F66"/>
          </a:solidFill>
          <a:ln>
            <a:noFill/>
          </a:ln>
        </p:spPr>
      </p:sp>
      <p:sp>
        <p:nvSpPr>
          <p:cNvPr id="687" name="Google Shape;687;p62"/>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Influence model</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sp>
        <p:nvSpPr>
          <p:cNvPr id="688" name="Google Shape;688;p62"/>
          <p:cNvSpPr txBox="1"/>
          <p:nvPr/>
        </p:nvSpPr>
        <p:spPr>
          <a:xfrm>
            <a:off x="3771400" y="831500"/>
            <a:ext cx="47250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Convert retweet propagation network to bipartite graph to model the spread of influence</a:t>
            </a:r>
            <a:endParaRPr>
              <a:solidFill>
                <a:schemeClr val="accent3"/>
              </a:solidFill>
              <a:latin typeface="Poppins SemiBold"/>
              <a:ea typeface="Poppins SemiBold"/>
              <a:cs typeface="Poppins SemiBold"/>
              <a:sym typeface="Poppins SemiBold"/>
            </a:endParaRPr>
          </a:p>
        </p:txBody>
      </p:sp>
      <p:sp>
        <p:nvSpPr>
          <p:cNvPr id="689" name="Google Shape;689;p62"/>
          <p:cNvSpPr/>
          <p:nvPr/>
        </p:nvSpPr>
        <p:spPr>
          <a:xfrm>
            <a:off x="5997088" y="2312963"/>
            <a:ext cx="426000" cy="213000"/>
          </a:xfrm>
          <a:prstGeom prst="rightArrow">
            <a:avLst>
              <a:gd fmla="val 50000" name="adj1"/>
              <a:gd fmla="val 5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 name="Google Shape;690;p62"/>
          <p:cNvGrpSpPr/>
          <p:nvPr/>
        </p:nvGrpSpPr>
        <p:grpSpPr>
          <a:xfrm>
            <a:off x="4031712" y="3387532"/>
            <a:ext cx="1004086" cy="430415"/>
            <a:chOff x="4264925" y="2201125"/>
            <a:chExt cx="933600" cy="400200"/>
          </a:xfrm>
        </p:grpSpPr>
        <p:grpSp>
          <p:nvGrpSpPr>
            <p:cNvPr id="691" name="Google Shape;691;p62"/>
            <p:cNvGrpSpPr/>
            <p:nvPr/>
          </p:nvGrpSpPr>
          <p:grpSpPr>
            <a:xfrm>
              <a:off x="4264925" y="2201125"/>
              <a:ext cx="933600" cy="400200"/>
              <a:chOff x="4264925" y="2124925"/>
              <a:chExt cx="933600" cy="400200"/>
            </a:xfrm>
          </p:grpSpPr>
          <p:pic>
            <p:nvPicPr>
              <p:cNvPr id="692" name="Google Shape;692;p62"/>
              <p:cNvPicPr preferRelativeResize="0"/>
              <p:nvPr/>
            </p:nvPicPr>
            <p:blipFill>
              <a:blip r:embed="rId3">
                <a:alphaModFix/>
              </a:blip>
              <a:stretch>
                <a:fillRect/>
              </a:stretch>
            </p:blipFill>
            <p:spPr>
              <a:xfrm>
                <a:off x="4264925" y="2124925"/>
                <a:ext cx="400200" cy="400200"/>
              </a:xfrm>
              <a:prstGeom prst="rect">
                <a:avLst/>
              </a:prstGeom>
              <a:noFill/>
              <a:ln>
                <a:noFill/>
              </a:ln>
            </p:spPr>
          </p:pic>
          <p:pic>
            <p:nvPicPr>
              <p:cNvPr id="693" name="Google Shape;693;p62"/>
              <p:cNvPicPr preferRelativeResize="0"/>
              <p:nvPr/>
            </p:nvPicPr>
            <p:blipFill>
              <a:blip r:embed="rId3">
                <a:alphaModFix/>
              </a:blip>
              <a:stretch>
                <a:fillRect/>
              </a:stretch>
            </p:blipFill>
            <p:spPr>
              <a:xfrm>
                <a:off x="4798325" y="2124925"/>
                <a:ext cx="400200" cy="400200"/>
              </a:xfrm>
              <a:prstGeom prst="rect">
                <a:avLst/>
              </a:prstGeom>
              <a:noFill/>
              <a:ln>
                <a:noFill/>
              </a:ln>
            </p:spPr>
          </p:pic>
        </p:grpSp>
        <p:pic>
          <p:nvPicPr>
            <p:cNvPr id="694" name="Google Shape;694;p62"/>
            <p:cNvPicPr preferRelativeResize="0"/>
            <p:nvPr/>
          </p:nvPicPr>
          <p:blipFill>
            <a:blip r:embed="rId4">
              <a:alphaModFix/>
            </a:blip>
            <a:stretch>
              <a:fillRect/>
            </a:stretch>
          </p:blipFill>
          <p:spPr>
            <a:xfrm>
              <a:off x="4652898" y="2346450"/>
              <a:ext cx="157650" cy="157650"/>
            </a:xfrm>
            <a:prstGeom prst="rect">
              <a:avLst/>
            </a:prstGeom>
            <a:noFill/>
            <a:ln>
              <a:noFill/>
            </a:ln>
          </p:spPr>
        </p:pic>
      </p:grpSp>
      <p:grpSp>
        <p:nvGrpSpPr>
          <p:cNvPr id="695" name="Google Shape;695;p62"/>
          <p:cNvGrpSpPr/>
          <p:nvPr/>
        </p:nvGrpSpPr>
        <p:grpSpPr>
          <a:xfrm>
            <a:off x="6994144" y="1692411"/>
            <a:ext cx="1134964" cy="1454118"/>
            <a:chOff x="6841744" y="1692411"/>
            <a:chExt cx="1134964" cy="1454118"/>
          </a:xfrm>
        </p:grpSpPr>
        <p:cxnSp>
          <p:nvCxnSpPr>
            <p:cNvPr id="696" name="Google Shape;696;p62"/>
            <p:cNvCxnSpPr>
              <a:endCxn id="697" idx="3"/>
            </p:cNvCxnSpPr>
            <p:nvPr/>
          </p:nvCxnSpPr>
          <p:spPr>
            <a:xfrm flipH="1" rot="10800000">
              <a:off x="6938453" y="1795862"/>
              <a:ext cx="934800" cy="623400"/>
            </a:xfrm>
            <a:prstGeom prst="straightConnector1">
              <a:avLst/>
            </a:prstGeom>
            <a:noFill/>
            <a:ln cap="flat" cmpd="sng" w="9525">
              <a:solidFill>
                <a:schemeClr val="accent3"/>
              </a:solidFill>
              <a:prstDash val="solid"/>
              <a:round/>
              <a:headEnd len="med" w="med" type="none"/>
              <a:tailEnd len="med" w="med" type="triangle"/>
            </a:ln>
          </p:spPr>
        </p:cxnSp>
        <p:cxnSp>
          <p:nvCxnSpPr>
            <p:cNvPr id="698" name="Google Shape;698;p62"/>
            <p:cNvCxnSpPr>
              <a:stCxn id="699" idx="6"/>
              <a:endCxn id="700" idx="2"/>
            </p:cNvCxnSpPr>
            <p:nvPr/>
          </p:nvCxnSpPr>
          <p:spPr>
            <a:xfrm flipH="1" rot="10800000">
              <a:off x="7014544" y="2086269"/>
              <a:ext cx="840900" cy="307500"/>
            </a:xfrm>
            <a:prstGeom prst="straightConnector1">
              <a:avLst/>
            </a:prstGeom>
            <a:noFill/>
            <a:ln cap="flat" cmpd="sng" w="9525">
              <a:solidFill>
                <a:schemeClr val="accent3"/>
              </a:solidFill>
              <a:prstDash val="solid"/>
              <a:round/>
              <a:headEnd len="med" w="med" type="none"/>
              <a:tailEnd len="med" w="med" type="triangle"/>
            </a:ln>
          </p:spPr>
        </p:cxnSp>
        <p:cxnSp>
          <p:nvCxnSpPr>
            <p:cNvPr id="701" name="Google Shape;701;p62"/>
            <p:cNvCxnSpPr>
              <a:stCxn id="699" idx="6"/>
              <a:endCxn id="702" idx="2"/>
            </p:cNvCxnSpPr>
            <p:nvPr/>
          </p:nvCxnSpPr>
          <p:spPr>
            <a:xfrm>
              <a:off x="7014544" y="2393769"/>
              <a:ext cx="840900" cy="25800"/>
            </a:xfrm>
            <a:prstGeom prst="straightConnector1">
              <a:avLst/>
            </a:prstGeom>
            <a:noFill/>
            <a:ln cap="flat" cmpd="sng" w="9525">
              <a:solidFill>
                <a:schemeClr val="accent3"/>
              </a:solidFill>
              <a:prstDash val="solid"/>
              <a:round/>
              <a:headEnd len="med" w="med" type="none"/>
              <a:tailEnd len="med" w="med" type="triangle"/>
            </a:ln>
          </p:spPr>
        </p:cxnSp>
        <p:cxnSp>
          <p:nvCxnSpPr>
            <p:cNvPr id="703" name="Google Shape;703;p62"/>
            <p:cNvCxnSpPr>
              <a:stCxn id="699" idx="6"/>
              <a:endCxn id="704" idx="2"/>
            </p:cNvCxnSpPr>
            <p:nvPr/>
          </p:nvCxnSpPr>
          <p:spPr>
            <a:xfrm>
              <a:off x="7014544" y="2393769"/>
              <a:ext cx="840900" cy="359100"/>
            </a:xfrm>
            <a:prstGeom prst="straightConnector1">
              <a:avLst/>
            </a:prstGeom>
            <a:noFill/>
            <a:ln cap="flat" cmpd="sng" w="9525">
              <a:solidFill>
                <a:schemeClr val="accent3"/>
              </a:solidFill>
              <a:prstDash val="solid"/>
              <a:round/>
              <a:headEnd len="med" w="med" type="none"/>
              <a:tailEnd len="med" w="med" type="triangle"/>
            </a:ln>
          </p:spPr>
        </p:cxnSp>
        <p:cxnSp>
          <p:nvCxnSpPr>
            <p:cNvPr id="705" name="Google Shape;705;p62"/>
            <p:cNvCxnSpPr>
              <a:stCxn id="699" idx="6"/>
              <a:endCxn id="706" idx="1"/>
            </p:cNvCxnSpPr>
            <p:nvPr/>
          </p:nvCxnSpPr>
          <p:spPr>
            <a:xfrm>
              <a:off x="7014544" y="2393769"/>
              <a:ext cx="858600" cy="649200"/>
            </a:xfrm>
            <a:prstGeom prst="straightConnector1">
              <a:avLst/>
            </a:prstGeom>
            <a:noFill/>
            <a:ln cap="flat" cmpd="sng" w="9525">
              <a:solidFill>
                <a:schemeClr val="accent3"/>
              </a:solidFill>
              <a:prstDash val="solid"/>
              <a:round/>
              <a:headEnd len="med" w="med" type="none"/>
              <a:tailEnd len="med" w="med" type="triangle"/>
            </a:ln>
          </p:spPr>
        </p:cxnSp>
        <p:sp>
          <p:nvSpPr>
            <p:cNvPr id="699" name="Google Shape;699;p62"/>
            <p:cNvSpPr/>
            <p:nvPr/>
          </p:nvSpPr>
          <p:spPr>
            <a:xfrm>
              <a:off x="6841744" y="2307369"/>
              <a:ext cx="172800" cy="1728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2"/>
            <p:cNvSpPr/>
            <p:nvPr/>
          </p:nvSpPr>
          <p:spPr>
            <a:xfrm>
              <a:off x="7855504" y="1692411"/>
              <a:ext cx="121200" cy="1212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2"/>
            <p:cNvSpPr/>
            <p:nvPr/>
          </p:nvSpPr>
          <p:spPr>
            <a:xfrm>
              <a:off x="7855494" y="2025686"/>
              <a:ext cx="121200" cy="121200"/>
            </a:xfrm>
            <a:prstGeom prst="ellipse">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2"/>
            <p:cNvSpPr/>
            <p:nvPr/>
          </p:nvSpPr>
          <p:spPr>
            <a:xfrm>
              <a:off x="7855508" y="2358916"/>
              <a:ext cx="121200" cy="1212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2"/>
            <p:cNvSpPr/>
            <p:nvPr/>
          </p:nvSpPr>
          <p:spPr>
            <a:xfrm>
              <a:off x="7855495" y="2692132"/>
              <a:ext cx="121200" cy="1212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2"/>
            <p:cNvSpPr/>
            <p:nvPr/>
          </p:nvSpPr>
          <p:spPr>
            <a:xfrm>
              <a:off x="7855472" y="3025330"/>
              <a:ext cx="121200" cy="1212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2"/>
            <p:cNvSpPr txBox="1"/>
            <p:nvPr/>
          </p:nvSpPr>
          <p:spPr>
            <a:xfrm>
              <a:off x="7598374" y="1692422"/>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t/>
              </a:r>
              <a:endParaRPr baseline="-25000" sz="700">
                <a:solidFill>
                  <a:schemeClr val="accent3"/>
                </a:solidFill>
                <a:latin typeface="Poppins"/>
                <a:ea typeface="Poppins"/>
                <a:cs typeface="Poppins"/>
                <a:sym typeface="Poppins"/>
              </a:endParaRPr>
            </a:p>
          </p:txBody>
        </p:sp>
        <p:sp>
          <p:nvSpPr>
            <p:cNvPr id="708" name="Google Shape;708;p62"/>
            <p:cNvSpPr txBox="1"/>
            <p:nvPr/>
          </p:nvSpPr>
          <p:spPr>
            <a:xfrm>
              <a:off x="7598374" y="1780319"/>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a:t>
              </a:r>
              <a:endParaRPr baseline="-25000" sz="700">
                <a:solidFill>
                  <a:schemeClr val="accent3"/>
                </a:solidFill>
                <a:latin typeface="Poppins"/>
                <a:ea typeface="Poppins"/>
                <a:cs typeface="Poppins"/>
                <a:sym typeface="Poppins"/>
              </a:endParaRPr>
            </a:p>
          </p:txBody>
        </p:sp>
        <p:sp>
          <p:nvSpPr>
            <p:cNvPr id="709" name="Google Shape;709;p62"/>
            <p:cNvSpPr txBox="1"/>
            <p:nvPr/>
          </p:nvSpPr>
          <p:spPr>
            <a:xfrm>
              <a:off x="7598374" y="1992503"/>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a:t>
              </a:r>
              <a:endParaRPr baseline="-25000" sz="700">
                <a:solidFill>
                  <a:schemeClr val="accent3"/>
                </a:solidFill>
                <a:latin typeface="Poppins"/>
                <a:ea typeface="Poppins"/>
                <a:cs typeface="Poppins"/>
                <a:sym typeface="Poppins"/>
              </a:endParaRPr>
            </a:p>
          </p:txBody>
        </p:sp>
        <p:sp>
          <p:nvSpPr>
            <p:cNvPr id="710" name="Google Shape;710;p62"/>
            <p:cNvSpPr txBox="1"/>
            <p:nvPr/>
          </p:nvSpPr>
          <p:spPr>
            <a:xfrm>
              <a:off x="7598374" y="2245646"/>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a:t>
              </a:r>
              <a:endParaRPr baseline="-25000" sz="700">
                <a:solidFill>
                  <a:schemeClr val="accent3"/>
                </a:solidFill>
                <a:latin typeface="Poppins"/>
                <a:ea typeface="Poppins"/>
                <a:cs typeface="Poppins"/>
                <a:sym typeface="Poppins"/>
              </a:endParaRPr>
            </a:p>
          </p:txBody>
        </p:sp>
        <p:sp>
          <p:nvSpPr>
            <p:cNvPr id="711" name="Google Shape;711;p62"/>
            <p:cNvSpPr txBox="1"/>
            <p:nvPr/>
          </p:nvSpPr>
          <p:spPr>
            <a:xfrm>
              <a:off x="7598374" y="2488812"/>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a:t>
              </a:r>
              <a:endParaRPr baseline="-25000" sz="700">
                <a:solidFill>
                  <a:schemeClr val="accent3"/>
                </a:solidFill>
                <a:latin typeface="Poppins"/>
                <a:ea typeface="Poppins"/>
                <a:cs typeface="Poppins"/>
                <a:sym typeface="Poppins"/>
              </a:endParaRPr>
            </a:p>
          </p:txBody>
        </p:sp>
        <p:sp>
          <p:nvSpPr>
            <p:cNvPr id="712" name="Google Shape;712;p62"/>
            <p:cNvSpPr txBox="1"/>
            <p:nvPr/>
          </p:nvSpPr>
          <p:spPr>
            <a:xfrm>
              <a:off x="7598374" y="2710973"/>
              <a:ext cx="1728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a:t>
              </a:r>
              <a:endParaRPr baseline="-25000" sz="700">
                <a:solidFill>
                  <a:schemeClr val="accent3"/>
                </a:solidFill>
                <a:latin typeface="Poppins"/>
                <a:ea typeface="Poppins"/>
                <a:cs typeface="Poppins"/>
                <a:sym typeface="Poppins"/>
              </a:endParaRPr>
            </a:p>
          </p:txBody>
        </p:sp>
      </p:grpSp>
      <p:grpSp>
        <p:nvGrpSpPr>
          <p:cNvPr id="713" name="Google Shape;713;p62"/>
          <p:cNvGrpSpPr/>
          <p:nvPr/>
        </p:nvGrpSpPr>
        <p:grpSpPr>
          <a:xfrm>
            <a:off x="7047260" y="3337844"/>
            <a:ext cx="1004086" cy="529791"/>
            <a:chOff x="6899338" y="2132775"/>
            <a:chExt cx="933600" cy="492600"/>
          </a:xfrm>
        </p:grpSpPr>
        <p:grpSp>
          <p:nvGrpSpPr>
            <p:cNvPr id="714" name="Google Shape;714;p62"/>
            <p:cNvGrpSpPr/>
            <p:nvPr/>
          </p:nvGrpSpPr>
          <p:grpSpPr>
            <a:xfrm>
              <a:off x="6899338" y="2132775"/>
              <a:ext cx="933600" cy="492600"/>
              <a:chOff x="6899338" y="2132775"/>
              <a:chExt cx="933600" cy="492600"/>
            </a:xfrm>
          </p:grpSpPr>
          <p:grpSp>
            <p:nvGrpSpPr>
              <p:cNvPr id="715" name="Google Shape;715;p62"/>
              <p:cNvGrpSpPr/>
              <p:nvPr/>
            </p:nvGrpSpPr>
            <p:grpSpPr>
              <a:xfrm>
                <a:off x="6899338" y="2225175"/>
                <a:ext cx="933600" cy="400200"/>
                <a:chOff x="4264925" y="2124925"/>
                <a:chExt cx="933600" cy="400200"/>
              </a:xfrm>
            </p:grpSpPr>
            <p:pic>
              <p:nvPicPr>
                <p:cNvPr id="716" name="Google Shape;716;p62"/>
                <p:cNvPicPr preferRelativeResize="0"/>
                <p:nvPr/>
              </p:nvPicPr>
              <p:blipFill>
                <a:blip r:embed="rId3">
                  <a:alphaModFix/>
                </a:blip>
                <a:stretch>
                  <a:fillRect/>
                </a:stretch>
              </p:blipFill>
              <p:spPr>
                <a:xfrm>
                  <a:off x="4264925" y="2124925"/>
                  <a:ext cx="400200" cy="400200"/>
                </a:xfrm>
                <a:prstGeom prst="rect">
                  <a:avLst/>
                </a:prstGeom>
                <a:noFill/>
                <a:ln>
                  <a:noFill/>
                </a:ln>
              </p:spPr>
            </p:pic>
            <p:pic>
              <p:nvPicPr>
                <p:cNvPr id="717" name="Google Shape;717;p62"/>
                <p:cNvPicPr preferRelativeResize="0"/>
                <p:nvPr/>
              </p:nvPicPr>
              <p:blipFill>
                <a:blip r:embed="rId3">
                  <a:alphaModFix/>
                </a:blip>
                <a:stretch>
                  <a:fillRect/>
                </a:stretch>
              </p:blipFill>
              <p:spPr>
                <a:xfrm>
                  <a:off x="4798325" y="2124925"/>
                  <a:ext cx="400200" cy="400200"/>
                </a:xfrm>
                <a:prstGeom prst="rect">
                  <a:avLst/>
                </a:prstGeom>
                <a:noFill/>
                <a:ln>
                  <a:noFill/>
                </a:ln>
              </p:spPr>
            </p:pic>
          </p:grpSp>
          <p:sp>
            <p:nvSpPr>
              <p:cNvPr id="718" name="Google Shape;718;p62"/>
              <p:cNvSpPr txBox="1"/>
              <p:nvPr/>
            </p:nvSpPr>
            <p:spPr>
              <a:xfrm>
                <a:off x="7205798" y="2132775"/>
                <a:ext cx="320700" cy="27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accent3"/>
                    </a:solidFill>
                    <a:latin typeface="Poppins"/>
                    <a:ea typeface="Poppins"/>
                    <a:cs typeface="Poppins"/>
                    <a:sym typeface="Poppins"/>
                  </a:rPr>
                  <a:t>p</a:t>
                </a:r>
                <a:r>
                  <a:rPr baseline="-25000" lang="en" sz="700">
                    <a:solidFill>
                      <a:schemeClr val="accent3"/>
                    </a:solidFill>
                    <a:latin typeface="Poppins"/>
                    <a:ea typeface="Poppins"/>
                    <a:cs typeface="Poppins"/>
                    <a:sym typeface="Poppins"/>
                  </a:rPr>
                  <a:t>s,t</a:t>
                </a:r>
                <a:endParaRPr baseline="-25000" sz="700">
                  <a:solidFill>
                    <a:schemeClr val="accent3"/>
                  </a:solidFill>
                  <a:latin typeface="Poppins"/>
                  <a:ea typeface="Poppins"/>
                  <a:cs typeface="Poppins"/>
                  <a:sym typeface="Poppins"/>
                </a:endParaRPr>
              </a:p>
            </p:txBody>
          </p:sp>
          <p:cxnSp>
            <p:nvCxnSpPr>
              <p:cNvPr id="719" name="Google Shape;719;p62"/>
              <p:cNvCxnSpPr/>
              <p:nvPr/>
            </p:nvCxnSpPr>
            <p:spPr>
              <a:xfrm>
                <a:off x="7241050" y="2425275"/>
                <a:ext cx="250200" cy="5700"/>
              </a:xfrm>
              <a:prstGeom prst="straightConnector1">
                <a:avLst/>
              </a:prstGeom>
              <a:noFill/>
              <a:ln cap="flat" cmpd="sng" w="9525">
                <a:solidFill>
                  <a:schemeClr val="accent3"/>
                </a:solidFill>
                <a:prstDash val="solid"/>
                <a:round/>
                <a:headEnd len="med" w="med" type="none"/>
                <a:tailEnd len="med" w="med" type="triangle"/>
              </a:ln>
            </p:spPr>
          </p:cxnSp>
        </p:grpSp>
        <p:pic>
          <p:nvPicPr>
            <p:cNvPr id="720" name="Google Shape;720;p62"/>
            <p:cNvPicPr preferRelativeResize="0"/>
            <p:nvPr/>
          </p:nvPicPr>
          <p:blipFill rotWithShape="1">
            <a:blip r:embed="rId5">
              <a:alphaModFix/>
            </a:blip>
            <a:srcRect b="13073" l="0" r="0" t="0"/>
            <a:stretch/>
          </p:blipFill>
          <p:spPr>
            <a:xfrm>
              <a:off x="7032225" y="2167575"/>
              <a:ext cx="130500" cy="113425"/>
            </a:xfrm>
            <a:prstGeom prst="rect">
              <a:avLst/>
            </a:prstGeom>
            <a:noFill/>
            <a:ln>
              <a:noFill/>
            </a:ln>
          </p:spPr>
        </p:pic>
      </p:grpSp>
      <p:graphicFrame>
        <p:nvGraphicFramePr>
          <p:cNvPr id="721" name="Google Shape;721;p62"/>
          <p:cNvGraphicFramePr/>
          <p:nvPr/>
        </p:nvGraphicFramePr>
        <p:xfrm>
          <a:off x="5974863" y="4013800"/>
          <a:ext cx="3000000" cy="3000000"/>
        </p:xfrm>
        <a:graphic>
          <a:graphicData uri="http://schemas.openxmlformats.org/drawingml/2006/table">
            <a:tbl>
              <a:tblPr>
                <a:noFill/>
                <a:tableStyleId>{273854D6-5C73-41E2-BF48-0CA78A0B4938}</a:tableStyleId>
              </a:tblPr>
              <a:tblGrid>
                <a:gridCol w="1280400"/>
                <a:gridCol w="1850575"/>
              </a:tblGrid>
              <a:tr h="553050">
                <a:tc>
                  <a:txBody>
                    <a:bodyPr/>
                    <a:lstStyle/>
                    <a:p>
                      <a:pPr indent="0" lvl="0" marL="0" rtl="0" algn="r">
                        <a:lnSpc>
                          <a:spcPct val="90000"/>
                        </a:lnSpc>
                        <a:spcBef>
                          <a:spcPts val="0"/>
                        </a:spcBef>
                        <a:spcAft>
                          <a:spcPts val="0"/>
                        </a:spcAft>
                        <a:buClr>
                          <a:schemeClr val="dk1"/>
                        </a:buClr>
                        <a:buSzPts val="1100"/>
                        <a:buFont typeface="Arial"/>
                        <a:buNone/>
                      </a:pPr>
                      <a:r>
                        <a:rPr lang="en" sz="800">
                          <a:solidFill>
                            <a:schemeClr val="accent3"/>
                          </a:solidFill>
                          <a:latin typeface="Poppins Light"/>
                          <a:ea typeface="Poppins Light"/>
                          <a:cs typeface="Poppins Light"/>
                          <a:sym typeface="Poppins Light"/>
                        </a:rPr>
                        <a:t>Diffusion probability  p</a:t>
                      </a:r>
                      <a:r>
                        <a:rPr baseline="-25000" lang="en" sz="800">
                          <a:solidFill>
                            <a:schemeClr val="accent3"/>
                          </a:solidFill>
                          <a:latin typeface="Poppins Light"/>
                          <a:ea typeface="Poppins Light"/>
                          <a:cs typeface="Poppins Light"/>
                          <a:sym typeface="Poppins Light"/>
                        </a:rPr>
                        <a:t>s,t</a:t>
                      </a:r>
                      <a:endParaRPr sz="800">
                        <a:solidFill>
                          <a:schemeClr val="accent3"/>
                        </a:solidFill>
                        <a:latin typeface="Poppins"/>
                        <a:ea typeface="Poppins"/>
                        <a:cs typeface="Poppins"/>
                        <a:sym typeface="Poppi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The probability that the seed user will influence the target user</a:t>
                      </a:r>
                      <a:endParaRPr sz="800">
                        <a:solidFill>
                          <a:schemeClr val="accent3"/>
                        </a:solidFill>
                        <a:latin typeface="Poppins"/>
                        <a:ea typeface="Poppins"/>
                        <a:cs typeface="Poppins"/>
                        <a:sym typeface="Poppi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pSp>
        <p:nvGrpSpPr>
          <p:cNvPr id="722" name="Google Shape;722;p62"/>
          <p:cNvGrpSpPr/>
          <p:nvPr/>
        </p:nvGrpSpPr>
        <p:grpSpPr>
          <a:xfrm>
            <a:off x="3540611" y="1892930"/>
            <a:ext cx="1986298" cy="1198405"/>
            <a:chOff x="3876450" y="1085431"/>
            <a:chExt cx="1607557" cy="969897"/>
          </a:xfrm>
        </p:grpSpPr>
        <p:grpSp>
          <p:nvGrpSpPr>
            <p:cNvPr id="723" name="Google Shape;723;p62"/>
            <p:cNvGrpSpPr/>
            <p:nvPr/>
          </p:nvGrpSpPr>
          <p:grpSpPr>
            <a:xfrm>
              <a:off x="3979239" y="1085431"/>
              <a:ext cx="1504769" cy="969897"/>
              <a:chOff x="4090300" y="1930232"/>
              <a:chExt cx="2622462" cy="1690305"/>
            </a:xfrm>
          </p:grpSpPr>
          <p:sp>
            <p:nvSpPr>
              <p:cNvPr id="724" name="Google Shape;724;p62"/>
              <p:cNvSpPr/>
              <p:nvPr/>
            </p:nvSpPr>
            <p:spPr>
              <a:xfrm>
                <a:off x="4284956" y="3376937"/>
                <a:ext cx="243600" cy="2436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2"/>
              <p:cNvSpPr/>
              <p:nvPr/>
            </p:nvSpPr>
            <p:spPr>
              <a:xfrm>
                <a:off x="4090300" y="2571741"/>
                <a:ext cx="171000" cy="1710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2"/>
              <p:cNvSpPr/>
              <p:nvPr/>
            </p:nvSpPr>
            <p:spPr>
              <a:xfrm>
                <a:off x="4636840" y="1930232"/>
                <a:ext cx="171000" cy="171000"/>
              </a:xfrm>
              <a:prstGeom prst="ellipse">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2"/>
              <p:cNvSpPr/>
              <p:nvPr/>
            </p:nvSpPr>
            <p:spPr>
              <a:xfrm>
                <a:off x="5089303" y="2528943"/>
                <a:ext cx="171000" cy="1710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2"/>
              <p:cNvSpPr/>
              <p:nvPr/>
            </p:nvSpPr>
            <p:spPr>
              <a:xfrm>
                <a:off x="5917209" y="2657525"/>
                <a:ext cx="171000" cy="1710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2"/>
              <p:cNvSpPr/>
              <p:nvPr/>
            </p:nvSpPr>
            <p:spPr>
              <a:xfrm>
                <a:off x="6541762" y="2363632"/>
                <a:ext cx="171000" cy="171000"/>
              </a:xfrm>
              <a:prstGeom prst="ellipse">
                <a:avLst/>
              </a:prstGeom>
              <a:solidFill>
                <a:srgbClr val="844B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0" name="Google Shape;730;p62"/>
              <p:cNvCxnSpPr>
                <a:stCxn id="724" idx="0"/>
                <a:endCxn id="725" idx="4"/>
              </p:cNvCxnSpPr>
              <p:nvPr/>
            </p:nvCxnSpPr>
            <p:spPr>
              <a:xfrm rot="10800000">
                <a:off x="4175756" y="2742737"/>
                <a:ext cx="231000" cy="634200"/>
              </a:xfrm>
              <a:prstGeom prst="straightConnector1">
                <a:avLst/>
              </a:prstGeom>
              <a:noFill/>
              <a:ln cap="flat" cmpd="sng" w="9525">
                <a:solidFill>
                  <a:srgbClr val="4C6682"/>
                </a:solidFill>
                <a:prstDash val="solid"/>
                <a:round/>
                <a:headEnd len="med" w="med" type="none"/>
                <a:tailEnd len="med" w="med" type="triangle"/>
              </a:ln>
            </p:spPr>
          </p:cxnSp>
          <p:cxnSp>
            <p:nvCxnSpPr>
              <p:cNvPr id="731" name="Google Shape;731;p62"/>
              <p:cNvCxnSpPr>
                <a:stCxn id="725" idx="7"/>
                <a:endCxn id="726" idx="3"/>
              </p:cNvCxnSpPr>
              <p:nvPr/>
            </p:nvCxnSpPr>
            <p:spPr>
              <a:xfrm flipH="1" rot="10800000">
                <a:off x="4236258" y="2076284"/>
                <a:ext cx="425700" cy="520500"/>
              </a:xfrm>
              <a:prstGeom prst="straightConnector1">
                <a:avLst/>
              </a:prstGeom>
              <a:noFill/>
              <a:ln cap="flat" cmpd="sng" w="9525">
                <a:solidFill>
                  <a:srgbClr val="4C6682"/>
                </a:solidFill>
                <a:prstDash val="solid"/>
                <a:round/>
                <a:headEnd len="med" w="med" type="none"/>
                <a:tailEnd len="med" w="med" type="triangle"/>
              </a:ln>
            </p:spPr>
          </p:cxnSp>
          <p:cxnSp>
            <p:nvCxnSpPr>
              <p:cNvPr id="732" name="Google Shape;732;p62"/>
              <p:cNvCxnSpPr>
                <a:stCxn id="727" idx="1"/>
                <a:endCxn id="726" idx="5"/>
              </p:cNvCxnSpPr>
              <p:nvPr/>
            </p:nvCxnSpPr>
            <p:spPr>
              <a:xfrm rot="10800000">
                <a:off x="4782846" y="2076086"/>
                <a:ext cx="331500" cy="477900"/>
              </a:xfrm>
              <a:prstGeom prst="straightConnector1">
                <a:avLst/>
              </a:prstGeom>
              <a:noFill/>
              <a:ln cap="flat" cmpd="sng" w="9525">
                <a:solidFill>
                  <a:srgbClr val="4C6682"/>
                </a:solidFill>
                <a:prstDash val="solid"/>
                <a:round/>
                <a:headEnd len="med" w="med" type="triangle"/>
                <a:tailEnd len="med" w="med" type="none"/>
              </a:ln>
            </p:spPr>
          </p:cxnSp>
          <p:cxnSp>
            <p:nvCxnSpPr>
              <p:cNvPr id="733" name="Google Shape;733;p62"/>
              <p:cNvCxnSpPr>
                <a:stCxn id="728" idx="2"/>
                <a:endCxn id="727" idx="6"/>
              </p:cNvCxnSpPr>
              <p:nvPr/>
            </p:nvCxnSpPr>
            <p:spPr>
              <a:xfrm rot="10800000">
                <a:off x="5260209" y="2614325"/>
                <a:ext cx="657000" cy="128700"/>
              </a:xfrm>
              <a:prstGeom prst="straightConnector1">
                <a:avLst/>
              </a:prstGeom>
              <a:noFill/>
              <a:ln cap="flat" cmpd="sng" w="9525">
                <a:solidFill>
                  <a:srgbClr val="4C6682"/>
                </a:solidFill>
                <a:prstDash val="solid"/>
                <a:round/>
                <a:headEnd len="med" w="med" type="triangle"/>
                <a:tailEnd len="med" w="med" type="none"/>
              </a:ln>
            </p:spPr>
          </p:cxnSp>
          <p:cxnSp>
            <p:nvCxnSpPr>
              <p:cNvPr id="734" name="Google Shape;734;p62"/>
              <p:cNvCxnSpPr>
                <a:stCxn id="729" idx="3"/>
                <a:endCxn id="728" idx="6"/>
              </p:cNvCxnSpPr>
              <p:nvPr/>
            </p:nvCxnSpPr>
            <p:spPr>
              <a:xfrm flipH="1">
                <a:off x="6088304" y="2509590"/>
                <a:ext cx="478500" cy="233400"/>
              </a:xfrm>
              <a:prstGeom prst="straightConnector1">
                <a:avLst/>
              </a:prstGeom>
              <a:noFill/>
              <a:ln cap="flat" cmpd="sng" w="9525">
                <a:solidFill>
                  <a:srgbClr val="4C6682"/>
                </a:solidFill>
                <a:prstDash val="solid"/>
                <a:round/>
                <a:headEnd len="med" w="med" type="triangle"/>
                <a:tailEnd len="med" w="med" type="none"/>
              </a:ln>
            </p:spPr>
          </p:cxnSp>
        </p:grpSp>
        <p:sp>
          <p:nvSpPr>
            <p:cNvPr id="735" name="Google Shape;735;p62"/>
            <p:cNvSpPr txBox="1"/>
            <p:nvPr/>
          </p:nvSpPr>
          <p:spPr>
            <a:xfrm>
              <a:off x="4702525" y="1455825"/>
              <a:ext cx="304800" cy="23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Poppins"/>
                  <a:ea typeface="Poppins"/>
                  <a:cs typeface="Poppins"/>
                  <a:sym typeface="Poppins"/>
                </a:rPr>
                <a:t>Δt</a:t>
              </a:r>
              <a:r>
                <a:rPr baseline="-25000" lang="en" sz="700">
                  <a:solidFill>
                    <a:schemeClr val="lt1"/>
                  </a:solidFill>
                  <a:latin typeface="Poppins"/>
                  <a:ea typeface="Poppins"/>
                  <a:cs typeface="Poppins"/>
                  <a:sym typeface="Poppins"/>
                </a:rPr>
                <a:t>4</a:t>
              </a:r>
              <a:endParaRPr baseline="-25000" sz="700">
                <a:solidFill>
                  <a:schemeClr val="lt1"/>
                </a:solidFill>
                <a:latin typeface="Poppins"/>
                <a:ea typeface="Poppins"/>
                <a:cs typeface="Poppins"/>
                <a:sym typeface="Poppins"/>
              </a:endParaRPr>
            </a:p>
          </p:txBody>
        </p:sp>
        <p:sp>
          <p:nvSpPr>
            <p:cNvPr id="736" name="Google Shape;736;p62"/>
            <p:cNvSpPr txBox="1"/>
            <p:nvPr/>
          </p:nvSpPr>
          <p:spPr>
            <a:xfrm>
              <a:off x="5100888" y="1236250"/>
              <a:ext cx="304800" cy="23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Poppins"/>
                  <a:ea typeface="Poppins"/>
                  <a:cs typeface="Poppins"/>
                  <a:sym typeface="Poppins"/>
                </a:rPr>
                <a:t>Δt</a:t>
              </a:r>
              <a:r>
                <a:rPr baseline="-25000" lang="en" sz="700">
                  <a:solidFill>
                    <a:schemeClr val="lt1"/>
                  </a:solidFill>
                  <a:latin typeface="Poppins"/>
                  <a:ea typeface="Poppins"/>
                  <a:cs typeface="Poppins"/>
                  <a:sym typeface="Poppins"/>
                </a:rPr>
                <a:t>5</a:t>
              </a:r>
              <a:endParaRPr baseline="-25000" sz="700">
                <a:solidFill>
                  <a:schemeClr val="lt1"/>
                </a:solidFill>
                <a:latin typeface="Poppins"/>
                <a:ea typeface="Poppins"/>
                <a:cs typeface="Poppins"/>
                <a:sym typeface="Poppins"/>
              </a:endParaRPr>
            </a:p>
          </p:txBody>
        </p:sp>
        <p:sp>
          <p:nvSpPr>
            <p:cNvPr id="737" name="Google Shape;737;p62"/>
            <p:cNvSpPr txBox="1"/>
            <p:nvPr/>
          </p:nvSpPr>
          <p:spPr>
            <a:xfrm>
              <a:off x="4419600" y="1127400"/>
              <a:ext cx="304800" cy="23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Poppins"/>
                  <a:ea typeface="Poppins"/>
                  <a:cs typeface="Poppins"/>
                  <a:sym typeface="Poppins"/>
                </a:rPr>
                <a:t>Δt</a:t>
              </a:r>
              <a:r>
                <a:rPr baseline="-25000" lang="en" sz="700">
                  <a:solidFill>
                    <a:schemeClr val="lt1"/>
                  </a:solidFill>
                  <a:latin typeface="Poppins"/>
                  <a:ea typeface="Poppins"/>
                  <a:cs typeface="Poppins"/>
                  <a:sym typeface="Poppins"/>
                </a:rPr>
                <a:t>3</a:t>
              </a:r>
              <a:endParaRPr baseline="-25000" sz="700">
                <a:solidFill>
                  <a:schemeClr val="lt1"/>
                </a:solidFill>
                <a:latin typeface="Poppins"/>
                <a:ea typeface="Poppins"/>
                <a:cs typeface="Poppins"/>
                <a:sym typeface="Poppins"/>
              </a:endParaRPr>
            </a:p>
          </p:txBody>
        </p:sp>
        <p:sp>
          <p:nvSpPr>
            <p:cNvPr id="738" name="Google Shape;738;p62"/>
            <p:cNvSpPr txBox="1"/>
            <p:nvPr/>
          </p:nvSpPr>
          <p:spPr>
            <a:xfrm>
              <a:off x="3960125" y="1127400"/>
              <a:ext cx="304800" cy="23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Poppins"/>
                  <a:ea typeface="Poppins"/>
                  <a:cs typeface="Poppins"/>
                  <a:sym typeface="Poppins"/>
                </a:rPr>
                <a:t>Δt</a:t>
              </a:r>
              <a:r>
                <a:rPr baseline="-25000" lang="en" sz="700">
                  <a:solidFill>
                    <a:schemeClr val="lt1"/>
                  </a:solidFill>
                  <a:latin typeface="Poppins"/>
                  <a:ea typeface="Poppins"/>
                  <a:cs typeface="Poppins"/>
                  <a:sym typeface="Poppins"/>
                </a:rPr>
                <a:t>2</a:t>
              </a:r>
              <a:endParaRPr baseline="-25000" sz="700">
                <a:solidFill>
                  <a:schemeClr val="lt1"/>
                </a:solidFill>
                <a:latin typeface="Poppins"/>
                <a:ea typeface="Poppins"/>
                <a:cs typeface="Poppins"/>
                <a:sym typeface="Poppins"/>
              </a:endParaRPr>
            </a:p>
          </p:txBody>
        </p:sp>
        <p:sp>
          <p:nvSpPr>
            <p:cNvPr id="739" name="Google Shape;739;p62"/>
            <p:cNvSpPr txBox="1"/>
            <p:nvPr/>
          </p:nvSpPr>
          <p:spPr>
            <a:xfrm>
              <a:off x="3876450" y="1644000"/>
              <a:ext cx="304800" cy="23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lt1"/>
                  </a:solidFill>
                  <a:latin typeface="Poppins"/>
                  <a:ea typeface="Poppins"/>
                  <a:cs typeface="Poppins"/>
                  <a:sym typeface="Poppins"/>
                </a:rPr>
                <a:t>Δt </a:t>
              </a:r>
              <a:r>
                <a:rPr baseline="-25000" lang="en" sz="700">
                  <a:solidFill>
                    <a:schemeClr val="lt1"/>
                  </a:solidFill>
                  <a:latin typeface="Poppins"/>
                  <a:ea typeface="Poppins"/>
                  <a:cs typeface="Poppins"/>
                  <a:sym typeface="Poppins"/>
                </a:rPr>
                <a:t>1</a:t>
              </a:r>
              <a:endParaRPr baseline="-25000" sz="700">
                <a:solidFill>
                  <a:schemeClr val="lt1"/>
                </a:solidFill>
                <a:latin typeface="Poppins"/>
                <a:ea typeface="Poppins"/>
                <a:cs typeface="Poppins"/>
                <a:sym typeface="Poppins"/>
              </a:endParaRPr>
            </a:p>
          </p:txBody>
        </p:sp>
      </p:grpSp>
      <p:sp>
        <p:nvSpPr>
          <p:cNvPr id="740" name="Google Shape;740;p62"/>
          <p:cNvSpPr txBox="1"/>
          <p:nvPr/>
        </p:nvSpPr>
        <p:spPr>
          <a:xfrm>
            <a:off x="0" y="4663100"/>
            <a:ext cx="9144000" cy="37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FF2BA"/>
                </a:solidFill>
                <a:latin typeface="Poppins ExtraLight"/>
                <a:ea typeface="Poppins ExtraLight"/>
                <a:cs typeface="Poppins ExtraLight"/>
                <a:sym typeface="Poppins ExtraLight"/>
              </a:rPr>
              <a:t>Complexity of building data	 		</a:t>
            </a:r>
            <a:r>
              <a:rPr lang="en">
                <a:solidFill>
                  <a:srgbClr val="2FF2BA"/>
                </a:solidFill>
                <a:latin typeface="Dancing Script"/>
                <a:ea typeface="Dancing Script"/>
                <a:cs typeface="Dancing Script"/>
                <a:sym typeface="Dancing Script"/>
              </a:rPr>
              <a:t>O</a:t>
            </a:r>
            <a:r>
              <a:rPr lang="en" sz="1200">
                <a:solidFill>
                  <a:srgbClr val="2FF2BA"/>
                </a:solidFill>
                <a:latin typeface="Poppins ExtraLight"/>
                <a:ea typeface="Poppins ExtraLight"/>
                <a:cs typeface="Poppins ExtraLight"/>
                <a:sym typeface="Poppins ExtraLight"/>
              </a:rPr>
              <a:t>(</a:t>
            </a:r>
            <a:r>
              <a:rPr lang="en" sz="1000">
                <a:solidFill>
                  <a:srgbClr val="2FF2BA"/>
                </a:solidFill>
                <a:latin typeface="Poppins ExtraLight"/>
                <a:ea typeface="Poppins ExtraLight"/>
                <a:cs typeface="Poppins ExtraLight"/>
                <a:sym typeface="Poppins ExtraLight"/>
              </a:rPr>
              <a:t>c ⋅ n ⋅ (n-1) / 2</a:t>
            </a:r>
            <a:r>
              <a:rPr lang="en" sz="1200">
                <a:solidFill>
                  <a:srgbClr val="2FF2BA"/>
                </a:solidFill>
                <a:latin typeface="Poppins ExtraLight"/>
                <a:ea typeface="Poppins ExtraLight"/>
                <a:cs typeface="Poppins ExtraLight"/>
                <a:sym typeface="Poppins ExtraLight"/>
              </a:rPr>
              <a:t>)</a:t>
            </a:r>
            <a:r>
              <a:rPr lang="en" sz="1000">
                <a:solidFill>
                  <a:srgbClr val="2FF2BA"/>
                </a:solidFill>
                <a:latin typeface="Poppins ExtraLight"/>
                <a:ea typeface="Poppins ExtraLight"/>
                <a:cs typeface="Poppins ExtraLight"/>
                <a:sym typeface="Poppins ExtraLight"/>
              </a:rPr>
              <a:t>		 vs. 		    </a:t>
            </a:r>
            <a:r>
              <a:rPr lang="en">
                <a:solidFill>
                  <a:srgbClr val="2FF2BA"/>
                </a:solidFill>
                <a:latin typeface="Dancing Script"/>
                <a:ea typeface="Dancing Script"/>
                <a:cs typeface="Dancing Script"/>
                <a:sym typeface="Dancing Script"/>
              </a:rPr>
              <a:t>O</a:t>
            </a:r>
            <a:r>
              <a:rPr lang="en" sz="1200">
                <a:solidFill>
                  <a:srgbClr val="2FF2BA"/>
                </a:solidFill>
                <a:latin typeface="Poppins ExtraLight"/>
                <a:ea typeface="Poppins ExtraLight"/>
                <a:cs typeface="Poppins ExtraLight"/>
                <a:sym typeface="Poppins ExtraLight"/>
              </a:rPr>
              <a:t>(</a:t>
            </a:r>
            <a:r>
              <a:rPr lang="en" sz="1000">
                <a:solidFill>
                  <a:srgbClr val="2FF2BA"/>
                </a:solidFill>
                <a:latin typeface="Poppins ExtraLight"/>
                <a:ea typeface="Poppins ExtraLight"/>
                <a:cs typeface="Poppins ExtraLight"/>
                <a:sym typeface="Poppins ExtraLight"/>
              </a:rPr>
              <a:t>c ⋅ n</a:t>
            </a:r>
            <a:r>
              <a:rPr lang="en" sz="1200">
                <a:solidFill>
                  <a:srgbClr val="2FF2BA"/>
                </a:solidFill>
                <a:latin typeface="Poppins ExtraLight"/>
                <a:ea typeface="Poppins ExtraLight"/>
                <a:cs typeface="Poppins ExtraLight"/>
                <a:sym typeface="Poppins ExtraLight"/>
              </a:rPr>
              <a:t>)</a:t>
            </a:r>
            <a:endParaRPr sz="1200">
              <a:solidFill>
                <a:srgbClr val="2FF2BA"/>
              </a:solidFill>
              <a:latin typeface="Poppins ExtraLight"/>
              <a:ea typeface="Poppins ExtraLight"/>
              <a:cs typeface="Poppins ExtraLight"/>
              <a:sym typeface="Poppins ExtraLight"/>
            </a:endParaRPr>
          </a:p>
        </p:txBody>
      </p:sp>
      <p:sp>
        <p:nvSpPr>
          <p:cNvPr id="741" name="Google Shape;741;p62"/>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745" name="Shape 745"/>
        <p:cNvGrpSpPr/>
        <p:nvPr/>
      </p:nvGrpSpPr>
      <p:grpSpPr>
        <a:xfrm>
          <a:off x="0" y="0"/>
          <a:ext cx="0" cy="0"/>
          <a:chOff x="0" y="0"/>
          <a:chExt cx="0" cy="0"/>
        </a:xfrm>
      </p:grpSpPr>
      <p:sp>
        <p:nvSpPr>
          <p:cNvPr id="746" name="Google Shape;746;p63"/>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Influence model</a:t>
            </a:r>
            <a:endParaRPr b="1" sz="1500">
              <a:solidFill>
                <a:srgbClr val="4C6682"/>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sp>
        <p:nvSpPr>
          <p:cNvPr id="747" name="Google Shape;747;p63"/>
          <p:cNvSpPr txBox="1"/>
          <p:nvPr/>
        </p:nvSpPr>
        <p:spPr>
          <a:xfrm>
            <a:off x="3580975" y="1048213"/>
            <a:ext cx="51435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Representation learning with cascade context to infer </a:t>
            </a:r>
            <a:r>
              <a:rPr lang="en">
                <a:solidFill>
                  <a:srgbClr val="74A6F4"/>
                </a:solidFill>
                <a:latin typeface="Poppins SemiBold"/>
                <a:ea typeface="Poppins SemiBold"/>
                <a:cs typeface="Poppins SemiBold"/>
                <a:sym typeface="Poppins SemiBold"/>
              </a:rPr>
              <a:t>diffusion probabilities</a:t>
            </a:r>
            <a:r>
              <a:rPr lang="en">
                <a:solidFill>
                  <a:schemeClr val="lt1"/>
                </a:solidFill>
                <a:latin typeface="Poppins SemiBold"/>
                <a:ea typeface="Poppins SemiBold"/>
                <a:cs typeface="Poppins SemiBold"/>
                <a:sym typeface="Poppins SemiBold"/>
              </a:rPr>
              <a:t> between seed and target users</a:t>
            </a:r>
            <a:endParaRPr>
              <a:solidFill>
                <a:schemeClr val="lt1"/>
              </a:solidFill>
              <a:latin typeface="Poppins SemiBold"/>
              <a:ea typeface="Poppins SemiBold"/>
              <a:cs typeface="Poppins SemiBold"/>
              <a:sym typeface="Poppins SemiBold"/>
            </a:endParaRPr>
          </a:p>
        </p:txBody>
      </p:sp>
      <p:sp>
        <p:nvSpPr>
          <p:cNvPr id="748" name="Google Shape;748;p63"/>
          <p:cNvSpPr/>
          <p:nvPr/>
        </p:nvSpPr>
        <p:spPr>
          <a:xfrm>
            <a:off x="6344275" y="2532475"/>
            <a:ext cx="426000" cy="213000"/>
          </a:xfrm>
          <a:prstGeom prst="rightArrow">
            <a:avLst>
              <a:gd fmla="val 50000" name="adj1"/>
              <a:gd fmla="val 5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63"/>
          <p:cNvGrpSpPr/>
          <p:nvPr/>
        </p:nvGrpSpPr>
        <p:grpSpPr>
          <a:xfrm>
            <a:off x="4314664" y="1951111"/>
            <a:ext cx="1087943" cy="1364218"/>
            <a:chOff x="6864388" y="1106479"/>
            <a:chExt cx="938529" cy="1176862"/>
          </a:xfrm>
        </p:grpSpPr>
        <p:cxnSp>
          <p:nvCxnSpPr>
            <p:cNvPr id="750" name="Google Shape;750;p63"/>
            <p:cNvCxnSpPr>
              <a:stCxn id="751" idx="6"/>
              <a:endCxn id="752" idx="3"/>
            </p:cNvCxnSpPr>
            <p:nvPr/>
          </p:nvCxnSpPr>
          <p:spPr>
            <a:xfrm flipH="1" rot="10800000">
              <a:off x="6962488" y="1190338"/>
              <a:ext cx="756600" cy="504600"/>
            </a:xfrm>
            <a:prstGeom prst="straightConnector1">
              <a:avLst/>
            </a:prstGeom>
            <a:noFill/>
            <a:ln cap="flat" cmpd="sng" w="9525">
              <a:solidFill>
                <a:schemeClr val="accent3"/>
              </a:solidFill>
              <a:prstDash val="solid"/>
              <a:round/>
              <a:headEnd len="med" w="med" type="none"/>
              <a:tailEnd len="med" w="med" type="none"/>
            </a:ln>
          </p:spPr>
        </p:cxnSp>
        <p:cxnSp>
          <p:nvCxnSpPr>
            <p:cNvPr id="753" name="Google Shape;753;p63"/>
            <p:cNvCxnSpPr>
              <a:stCxn id="751" idx="6"/>
              <a:endCxn id="754" idx="2"/>
            </p:cNvCxnSpPr>
            <p:nvPr/>
          </p:nvCxnSpPr>
          <p:spPr>
            <a:xfrm flipH="1" rot="10800000">
              <a:off x="6962488" y="14252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755" name="Google Shape;755;p63"/>
            <p:cNvCxnSpPr>
              <a:stCxn id="751" idx="6"/>
              <a:endCxn id="756" idx="2"/>
            </p:cNvCxnSpPr>
            <p:nvPr/>
          </p:nvCxnSpPr>
          <p:spPr>
            <a:xfrm>
              <a:off x="6962488" y="1694938"/>
              <a:ext cx="742200" cy="0"/>
            </a:xfrm>
            <a:prstGeom prst="straightConnector1">
              <a:avLst/>
            </a:prstGeom>
            <a:noFill/>
            <a:ln cap="flat" cmpd="sng" w="9525">
              <a:solidFill>
                <a:schemeClr val="accent3"/>
              </a:solidFill>
              <a:prstDash val="solid"/>
              <a:round/>
              <a:headEnd len="med" w="med" type="none"/>
              <a:tailEnd len="med" w="med" type="none"/>
            </a:ln>
          </p:spPr>
        </p:cxnSp>
        <p:cxnSp>
          <p:nvCxnSpPr>
            <p:cNvPr id="757" name="Google Shape;757;p63"/>
            <p:cNvCxnSpPr>
              <a:stCxn id="751" idx="6"/>
              <a:endCxn id="758" idx="2"/>
            </p:cNvCxnSpPr>
            <p:nvPr/>
          </p:nvCxnSpPr>
          <p:spPr>
            <a:xfrm>
              <a:off x="6962488" y="16949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759" name="Google Shape;759;p63"/>
            <p:cNvCxnSpPr>
              <a:stCxn id="751" idx="6"/>
              <a:endCxn id="760" idx="1"/>
            </p:cNvCxnSpPr>
            <p:nvPr/>
          </p:nvCxnSpPr>
          <p:spPr>
            <a:xfrm>
              <a:off x="6962488" y="1694938"/>
              <a:ext cx="756600" cy="504600"/>
            </a:xfrm>
            <a:prstGeom prst="straightConnector1">
              <a:avLst/>
            </a:prstGeom>
            <a:noFill/>
            <a:ln cap="flat" cmpd="sng" w="9525">
              <a:solidFill>
                <a:schemeClr val="accent3"/>
              </a:solidFill>
              <a:prstDash val="solid"/>
              <a:round/>
              <a:headEnd len="med" w="med" type="none"/>
              <a:tailEnd len="med" w="med" type="none"/>
            </a:ln>
          </p:spPr>
        </p:cxnSp>
        <p:sp>
          <p:nvSpPr>
            <p:cNvPr id="751" name="Google Shape;751;p63"/>
            <p:cNvSpPr/>
            <p:nvPr/>
          </p:nvSpPr>
          <p:spPr>
            <a:xfrm>
              <a:off x="6864388" y="1645888"/>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3"/>
            <p:cNvSpPr/>
            <p:nvPr/>
          </p:nvSpPr>
          <p:spPr>
            <a:xfrm>
              <a:off x="7704814" y="1106479"/>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3"/>
            <p:cNvSpPr/>
            <p:nvPr/>
          </p:nvSpPr>
          <p:spPr>
            <a:xfrm>
              <a:off x="7704806" y="1376206"/>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3"/>
            <p:cNvSpPr/>
            <p:nvPr/>
          </p:nvSpPr>
          <p:spPr>
            <a:xfrm>
              <a:off x="7704817" y="164589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3"/>
            <p:cNvSpPr/>
            <p:nvPr/>
          </p:nvSpPr>
          <p:spPr>
            <a:xfrm>
              <a:off x="7704807" y="191557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3"/>
            <p:cNvSpPr/>
            <p:nvPr/>
          </p:nvSpPr>
          <p:spPr>
            <a:xfrm>
              <a:off x="7704788" y="2185241"/>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63"/>
          <p:cNvGrpSpPr/>
          <p:nvPr/>
        </p:nvGrpSpPr>
        <p:grpSpPr>
          <a:xfrm>
            <a:off x="3733383" y="2565410"/>
            <a:ext cx="499800" cy="135600"/>
            <a:chOff x="3580983" y="2550585"/>
            <a:chExt cx="499800" cy="135600"/>
          </a:xfrm>
        </p:grpSpPr>
        <p:sp>
          <p:nvSpPr>
            <p:cNvPr id="762" name="Google Shape;762;p63"/>
            <p:cNvSpPr/>
            <p:nvPr/>
          </p:nvSpPr>
          <p:spPr>
            <a:xfrm>
              <a:off x="3580983" y="2550585"/>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3"/>
            <p:cNvSpPr/>
            <p:nvPr/>
          </p:nvSpPr>
          <p:spPr>
            <a:xfrm>
              <a:off x="3597733" y="2564495"/>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3"/>
            <p:cNvSpPr/>
            <p:nvPr/>
          </p:nvSpPr>
          <p:spPr>
            <a:xfrm>
              <a:off x="3716435" y="2564495"/>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3"/>
            <p:cNvSpPr/>
            <p:nvPr/>
          </p:nvSpPr>
          <p:spPr>
            <a:xfrm>
              <a:off x="3835137" y="2564495"/>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66" name="Google Shape;766;p63"/>
            <p:cNvSpPr/>
            <p:nvPr/>
          </p:nvSpPr>
          <p:spPr>
            <a:xfrm>
              <a:off x="3953839" y="2564495"/>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sp>
        <p:nvSpPr>
          <p:cNvPr id="767" name="Google Shape;767;p63"/>
          <p:cNvSpPr/>
          <p:nvPr/>
        </p:nvSpPr>
        <p:spPr>
          <a:xfrm>
            <a:off x="5481253" y="1935877"/>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3"/>
          <p:cNvSpPr/>
          <p:nvPr/>
        </p:nvSpPr>
        <p:spPr>
          <a:xfrm>
            <a:off x="5498004" y="194978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3"/>
          <p:cNvSpPr/>
          <p:nvPr/>
        </p:nvSpPr>
        <p:spPr>
          <a:xfrm>
            <a:off x="5616706" y="1949788"/>
            <a:ext cx="107700" cy="107700"/>
          </a:xfrm>
          <a:prstGeom prst="rect">
            <a:avLst/>
          </a:prstGeom>
          <a:solidFill>
            <a:srgbClr val="B9B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70" name="Google Shape;770;p63"/>
          <p:cNvSpPr/>
          <p:nvPr/>
        </p:nvSpPr>
        <p:spPr>
          <a:xfrm>
            <a:off x="5735408" y="194978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771" name="Google Shape;771;p63"/>
          <p:cNvSpPr/>
          <p:nvPr/>
        </p:nvSpPr>
        <p:spPr>
          <a:xfrm>
            <a:off x="5854110" y="194978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3"/>
          <p:cNvSpPr/>
          <p:nvPr/>
        </p:nvSpPr>
        <p:spPr>
          <a:xfrm>
            <a:off x="5481253" y="2244891"/>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3"/>
          <p:cNvSpPr/>
          <p:nvPr/>
        </p:nvSpPr>
        <p:spPr>
          <a:xfrm>
            <a:off x="5498004" y="2258802"/>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74" name="Google Shape;774;p63"/>
          <p:cNvSpPr/>
          <p:nvPr/>
        </p:nvSpPr>
        <p:spPr>
          <a:xfrm>
            <a:off x="5616706" y="2258802"/>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3"/>
          <p:cNvSpPr/>
          <p:nvPr/>
        </p:nvSpPr>
        <p:spPr>
          <a:xfrm>
            <a:off x="5735408" y="2258802"/>
            <a:ext cx="107700" cy="107700"/>
          </a:xfrm>
          <a:prstGeom prst="rect">
            <a:avLst/>
          </a:prstGeom>
          <a:solidFill>
            <a:srgbClr val="B7D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3"/>
          <p:cNvSpPr/>
          <p:nvPr/>
        </p:nvSpPr>
        <p:spPr>
          <a:xfrm>
            <a:off x="5854110" y="2258802"/>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3"/>
          <p:cNvSpPr/>
          <p:nvPr/>
        </p:nvSpPr>
        <p:spPr>
          <a:xfrm>
            <a:off x="5484151" y="2565410"/>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3"/>
          <p:cNvSpPr/>
          <p:nvPr/>
        </p:nvSpPr>
        <p:spPr>
          <a:xfrm>
            <a:off x="5500902" y="2579320"/>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79" name="Google Shape;779;p63"/>
          <p:cNvSpPr/>
          <p:nvPr/>
        </p:nvSpPr>
        <p:spPr>
          <a:xfrm>
            <a:off x="5619604" y="2579320"/>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3"/>
          <p:cNvSpPr/>
          <p:nvPr/>
        </p:nvSpPr>
        <p:spPr>
          <a:xfrm>
            <a:off x="5738306" y="2579320"/>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3"/>
          <p:cNvSpPr/>
          <p:nvPr/>
        </p:nvSpPr>
        <p:spPr>
          <a:xfrm>
            <a:off x="5857008" y="2579320"/>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782" name="Google Shape;782;p63"/>
          <p:cNvSpPr/>
          <p:nvPr/>
        </p:nvSpPr>
        <p:spPr>
          <a:xfrm>
            <a:off x="5484151" y="2885929"/>
            <a:ext cx="499800" cy="135600"/>
          </a:xfrm>
          <a:prstGeom prst="rect">
            <a:avLst/>
          </a:prstGeom>
          <a:solidFill>
            <a:srgbClr val="74A6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83" name="Google Shape;783;p63"/>
          <p:cNvSpPr/>
          <p:nvPr/>
        </p:nvSpPr>
        <p:spPr>
          <a:xfrm>
            <a:off x="5500902" y="2899839"/>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3"/>
          <p:cNvSpPr/>
          <p:nvPr/>
        </p:nvSpPr>
        <p:spPr>
          <a:xfrm>
            <a:off x="5619604" y="2899839"/>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785" name="Google Shape;785;p63"/>
          <p:cNvSpPr/>
          <p:nvPr/>
        </p:nvSpPr>
        <p:spPr>
          <a:xfrm>
            <a:off x="5738306" y="2899839"/>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3"/>
          <p:cNvSpPr/>
          <p:nvPr/>
        </p:nvSpPr>
        <p:spPr>
          <a:xfrm>
            <a:off x="5857008" y="2899839"/>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87" name="Google Shape;787;p63"/>
          <p:cNvSpPr/>
          <p:nvPr/>
        </p:nvSpPr>
        <p:spPr>
          <a:xfrm>
            <a:off x="5484151" y="3206448"/>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3"/>
          <p:cNvSpPr/>
          <p:nvPr/>
        </p:nvSpPr>
        <p:spPr>
          <a:xfrm>
            <a:off x="5500902" y="322035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3"/>
          <p:cNvSpPr/>
          <p:nvPr/>
        </p:nvSpPr>
        <p:spPr>
          <a:xfrm>
            <a:off x="5619604" y="322035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3"/>
          <p:cNvSpPr/>
          <p:nvPr/>
        </p:nvSpPr>
        <p:spPr>
          <a:xfrm>
            <a:off x="5738306" y="3220358"/>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791" name="Google Shape;791;p63"/>
          <p:cNvSpPr/>
          <p:nvPr/>
        </p:nvSpPr>
        <p:spPr>
          <a:xfrm>
            <a:off x="5857008" y="322035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nvGrpSpPr>
          <p:cNvPr id="792" name="Google Shape;792;p63"/>
          <p:cNvGrpSpPr/>
          <p:nvPr/>
        </p:nvGrpSpPr>
        <p:grpSpPr>
          <a:xfrm>
            <a:off x="7130674" y="1956872"/>
            <a:ext cx="1087943" cy="1364218"/>
            <a:chOff x="6896875" y="3632042"/>
            <a:chExt cx="938529" cy="1176862"/>
          </a:xfrm>
        </p:grpSpPr>
        <p:grpSp>
          <p:nvGrpSpPr>
            <p:cNvPr id="793" name="Google Shape;793;p63"/>
            <p:cNvGrpSpPr/>
            <p:nvPr/>
          </p:nvGrpSpPr>
          <p:grpSpPr>
            <a:xfrm>
              <a:off x="6896875" y="3632042"/>
              <a:ext cx="938529" cy="1176862"/>
              <a:chOff x="6864388" y="1106479"/>
              <a:chExt cx="938529" cy="1176862"/>
            </a:xfrm>
          </p:grpSpPr>
          <p:cxnSp>
            <p:nvCxnSpPr>
              <p:cNvPr id="794" name="Google Shape;794;p63"/>
              <p:cNvCxnSpPr>
                <a:endCxn id="795" idx="3"/>
              </p:cNvCxnSpPr>
              <p:nvPr/>
            </p:nvCxnSpPr>
            <p:spPr>
              <a:xfrm flipH="1" rot="10800000">
                <a:off x="6962580" y="1190213"/>
                <a:ext cx="756600" cy="504600"/>
              </a:xfrm>
              <a:prstGeom prst="straightConnector1">
                <a:avLst/>
              </a:prstGeom>
              <a:noFill/>
              <a:ln cap="flat" cmpd="sng" w="9525">
                <a:solidFill>
                  <a:schemeClr val="accent3"/>
                </a:solidFill>
                <a:prstDash val="solid"/>
                <a:round/>
                <a:headEnd len="med" w="med" type="none"/>
                <a:tailEnd len="med" w="med" type="none"/>
              </a:ln>
            </p:spPr>
          </p:cxnSp>
          <p:cxnSp>
            <p:nvCxnSpPr>
              <p:cNvPr id="796" name="Google Shape;796;p63"/>
              <p:cNvCxnSpPr>
                <a:stCxn id="797" idx="6"/>
                <a:endCxn id="798" idx="2"/>
              </p:cNvCxnSpPr>
              <p:nvPr/>
            </p:nvCxnSpPr>
            <p:spPr>
              <a:xfrm flipH="1" rot="10800000">
                <a:off x="6962488" y="14252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799" name="Google Shape;799;p63"/>
              <p:cNvCxnSpPr>
                <a:stCxn id="797" idx="6"/>
                <a:endCxn id="800" idx="2"/>
              </p:cNvCxnSpPr>
              <p:nvPr/>
            </p:nvCxnSpPr>
            <p:spPr>
              <a:xfrm>
                <a:off x="6962488" y="1694938"/>
                <a:ext cx="742200" cy="0"/>
              </a:xfrm>
              <a:prstGeom prst="straightConnector1">
                <a:avLst/>
              </a:prstGeom>
              <a:noFill/>
              <a:ln cap="flat" cmpd="sng" w="9525">
                <a:solidFill>
                  <a:schemeClr val="accent3"/>
                </a:solidFill>
                <a:prstDash val="solid"/>
                <a:round/>
                <a:headEnd len="med" w="med" type="none"/>
                <a:tailEnd len="med" w="med" type="none"/>
              </a:ln>
            </p:spPr>
          </p:cxnSp>
          <p:cxnSp>
            <p:nvCxnSpPr>
              <p:cNvPr id="801" name="Google Shape;801;p63"/>
              <p:cNvCxnSpPr>
                <a:stCxn id="797" idx="6"/>
                <a:endCxn id="802" idx="2"/>
              </p:cNvCxnSpPr>
              <p:nvPr/>
            </p:nvCxnSpPr>
            <p:spPr>
              <a:xfrm>
                <a:off x="6962488" y="16949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803" name="Google Shape;803;p63"/>
              <p:cNvCxnSpPr>
                <a:stCxn id="797" idx="6"/>
                <a:endCxn id="804" idx="1"/>
              </p:cNvCxnSpPr>
              <p:nvPr/>
            </p:nvCxnSpPr>
            <p:spPr>
              <a:xfrm>
                <a:off x="6962488" y="1694938"/>
                <a:ext cx="756600" cy="504600"/>
              </a:xfrm>
              <a:prstGeom prst="straightConnector1">
                <a:avLst/>
              </a:prstGeom>
              <a:noFill/>
              <a:ln cap="flat" cmpd="sng" w="9525">
                <a:solidFill>
                  <a:schemeClr val="accent3"/>
                </a:solidFill>
                <a:prstDash val="solid"/>
                <a:round/>
                <a:headEnd len="med" w="med" type="none"/>
                <a:tailEnd len="med" w="med" type="none"/>
              </a:ln>
            </p:spPr>
          </p:cxnSp>
          <p:sp>
            <p:nvSpPr>
              <p:cNvPr id="797" name="Google Shape;797;p63"/>
              <p:cNvSpPr/>
              <p:nvPr/>
            </p:nvSpPr>
            <p:spPr>
              <a:xfrm>
                <a:off x="6864388" y="1645888"/>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3"/>
              <p:cNvSpPr/>
              <p:nvPr/>
            </p:nvSpPr>
            <p:spPr>
              <a:xfrm>
                <a:off x="7704814" y="1106479"/>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3"/>
              <p:cNvSpPr/>
              <p:nvPr/>
            </p:nvSpPr>
            <p:spPr>
              <a:xfrm>
                <a:off x="7704806" y="1376206"/>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3"/>
              <p:cNvSpPr/>
              <p:nvPr/>
            </p:nvSpPr>
            <p:spPr>
              <a:xfrm>
                <a:off x="7704817" y="164589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3"/>
              <p:cNvSpPr/>
              <p:nvPr/>
            </p:nvSpPr>
            <p:spPr>
              <a:xfrm>
                <a:off x="7704807" y="191557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3"/>
              <p:cNvSpPr/>
              <p:nvPr/>
            </p:nvSpPr>
            <p:spPr>
              <a:xfrm>
                <a:off x="7704788" y="2185241"/>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63"/>
            <p:cNvSpPr txBox="1"/>
            <p:nvPr/>
          </p:nvSpPr>
          <p:spPr>
            <a:xfrm>
              <a:off x="7529200" y="366467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1,1</a:t>
              </a:r>
              <a:endParaRPr baseline="-25000" sz="700">
                <a:solidFill>
                  <a:srgbClr val="74A6F4"/>
                </a:solidFill>
                <a:latin typeface="Poppins"/>
                <a:ea typeface="Poppins"/>
                <a:cs typeface="Poppins"/>
                <a:sym typeface="Poppins"/>
              </a:endParaRPr>
            </a:p>
          </p:txBody>
        </p:sp>
        <p:sp>
          <p:nvSpPr>
            <p:cNvPr id="806" name="Google Shape;806;p63"/>
            <p:cNvSpPr txBox="1"/>
            <p:nvPr/>
          </p:nvSpPr>
          <p:spPr>
            <a:xfrm>
              <a:off x="7529216" y="3852146"/>
              <a:ext cx="2541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1,2</a:t>
              </a:r>
              <a:endParaRPr baseline="-25000" sz="700">
                <a:solidFill>
                  <a:srgbClr val="74A6F4"/>
                </a:solidFill>
                <a:latin typeface="Poppins"/>
                <a:ea typeface="Poppins"/>
                <a:cs typeface="Poppins"/>
                <a:sym typeface="Poppins"/>
              </a:endParaRPr>
            </a:p>
          </p:txBody>
        </p:sp>
        <p:sp>
          <p:nvSpPr>
            <p:cNvPr id="807" name="Google Shape;807;p63"/>
            <p:cNvSpPr txBox="1"/>
            <p:nvPr/>
          </p:nvSpPr>
          <p:spPr>
            <a:xfrm>
              <a:off x="7529200" y="40744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1,3</a:t>
              </a:r>
              <a:endParaRPr baseline="-25000" sz="700">
                <a:solidFill>
                  <a:srgbClr val="74A6F4"/>
                </a:solidFill>
                <a:latin typeface="Poppins"/>
                <a:ea typeface="Poppins"/>
                <a:cs typeface="Poppins"/>
                <a:sym typeface="Poppins"/>
              </a:endParaRPr>
            </a:p>
          </p:txBody>
        </p:sp>
        <p:sp>
          <p:nvSpPr>
            <p:cNvPr id="808" name="Google Shape;808;p63"/>
            <p:cNvSpPr txBox="1"/>
            <p:nvPr/>
          </p:nvSpPr>
          <p:spPr>
            <a:xfrm>
              <a:off x="7529200" y="42712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1,4</a:t>
              </a:r>
              <a:endParaRPr baseline="-25000" sz="700">
                <a:solidFill>
                  <a:srgbClr val="74A6F4"/>
                </a:solidFill>
                <a:latin typeface="Poppins"/>
                <a:ea typeface="Poppins"/>
                <a:cs typeface="Poppins"/>
                <a:sym typeface="Poppins"/>
              </a:endParaRPr>
            </a:p>
          </p:txBody>
        </p:sp>
        <p:sp>
          <p:nvSpPr>
            <p:cNvPr id="809" name="Google Shape;809;p63"/>
            <p:cNvSpPr txBox="1"/>
            <p:nvPr/>
          </p:nvSpPr>
          <p:spPr>
            <a:xfrm>
              <a:off x="7529200" y="44510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1,5</a:t>
              </a:r>
              <a:endParaRPr baseline="-25000" sz="700">
                <a:solidFill>
                  <a:srgbClr val="74A6F4"/>
                </a:solidFill>
                <a:latin typeface="Poppins"/>
                <a:ea typeface="Poppins"/>
                <a:cs typeface="Poppins"/>
                <a:sym typeface="Poppins"/>
              </a:endParaRPr>
            </a:p>
          </p:txBody>
        </p:sp>
      </p:grpSp>
      <p:graphicFrame>
        <p:nvGraphicFramePr>
          <p:cNvPr id="810" name="Google Shape;810;p63"/>
          <p:cNvGraphicFramePr/>
          <p:nvPr/>
        </p:nvGraphicFramePr>
        <p:xfrm>
          <a:off x="4204638" y="3692975"/>
          <a:ext cx="3000000" cy="3000000"/>
        </p:xfrm>
        <a:graphic>
          <a:graphicData uri="http://schemas.openxmlformats.org/drawingml/2006/table">
            <a:tbl>
              <a:tblPr>
                <a:noFill/>
                <a:tableStyleId>{273854D6-5C73-41E2-BF48-0CA78A0B4938}</a:tableStyleId>
              </a:tblPr>
              <a:tblGrid>
                <a:gridCol w="1150125"/>
                <a:gridCol w="3149525"/>
              </a:tblGrid>
              <a:tr h="336675">
                <a:tc>
                  <a:txBody>
                    <a:bodyPr/>
                    <a:lstStyle/>
                    <a:p>
                      <a:pPr indent="0" lvl="0" marL="0" rtl="0" algn="r">
                        <a:lnSpc>
                          <a:spcPct val="90000"/>
                        </a:lnSpc>
                        <a:spcBef>
                          <a:spcPts val="0"/>
                        </a:spcBef>
                        <a:spcAft>
                          <a:spcPts val="0"/>
                        </a:spcAft>
                        <a:buClr>
                          <a:schemeClr val="dk1"/>
                        </a:buClr>
                        <a:buSzPts val="1100"/>
                        <a:buFont typeface="Arial"/>
                        <a:buNone/>
                      </a:pPr>
                      <a:r>
                        <a:rPr lang="en" sz="800">
                          <a:solidFill>
                            <a:schemeClr val="accent3"/>
                          </a:solidFill>
                          <a:latin typeface="Poppins"/>
                          <a:ea typeface="Poppins"/>
                          <a:cs typeface="Poppins"/>
                          <a:sym typeface="Poppins"/>
                        </a:rPr>
                        <a:t>Cascade context</a:t>
                      </a:r>
                      <a:endParaRPr sz="800">
                        <a:solidFill>
                          <a:schemeClr val="accent3"/>
                        </a:solidFill>
                        <a:latin typeface="Poppins"/>
                        <a:ea typeface="Poppins"/>
                        <a:cs typeface="Poppins"/>
                        <a:sym typeface="Poppi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Number of participating users and its fairness score</a:t>
                      </a:r>
                      <a:endParaRPr sz="800">
                        <a:solidFill>
                          <a:schemeClr val="accent3"/>
                        </a:solidFill>
                        <a:latin typeface="Poppins Light"/>
                        <a:ea typeface="Poppins Light"/>
                        <a:cs typeface="Poppins Light"/>
                        <a:sym typeface="Poppins Light"/>
                      </a:endParaRPr>
                    </a:p>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[seed user, target user, # usrs, fair score]</a:t>
                      </a:r>
                      <a:endParaRPr sz="800">
                        <a:solidFill>
                          <a:schemeClr val="accent3"/>
                        </a:solidFill>
                        <a:latin typeface="Poppins Light"/>
                        <a:ea typeface="Poppins Light"/>
                        <a:cs typeface="Poppins Light"/>
                        <a:sym typeface="Poppins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811" name="Google Shape;811;p63"/>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815" name="Shape 815"/>
        <p:cNvGrpSpPr/>
        <p:nvPr/>
      </p:nvGrpSpPr>
      <p:grpSpPr>
        <a:xfrm>
          <a:off x="0" y="0"/>
          <a:ext cx="0" cy="0"/>
          <a:chOff x="0" y="0"/>
          <a:chExt cx="0" cy="0"/>
        </a:xfrm>
      </p:grpSpPr>
      <p:sp>
        <p:nvSpPr>
          <p:cNvPr id="816" name="Google Shape;816;p64"/>
          <p:cNvSpPr/>
          <p:nvPr/>
        </p:nvSpPr>
        <p:spPr>
          <a:xfrm>
            <a:off x="0" y="4613726"/>
            <a:ext cx="9140275" cy="529239"/>
          </a:xfrm>
          <a:custGeom>
            <a:rect b="b" l="l" r="r" t="t"/>
            <a:pathLst>
              <a:path extrusionOk="0" h="908565" w="6186311">
                <a:moveTo>
                  <a:pt x="0" y="0"/>
                </a:moveTo>
                <a:lnTo>
                  <a:pt x="6186311" y="0"/>
                </a:lnTo>
                <a:lnTo>
                  <a:pt x="6186311" y="908565"/>
                </a:lnTo>
                <a:lnTo>
                  <a:pt x="0" y="908565"/>
                </a:lnTo>
                <a:close/>
              </a:path>
            </a:pathLst>
          </a:custGeom>
          <a:solidFill>
            <a:srgbClr val="394F66"/>
          </a:solidFill>
          <a:ln>
            <a:noFill/>
          </a:ln>
        </p:spPr>
      </p:sp>
      <p:sp>
        <p:nvSpPr>
          <p:cNvPr id="817" name="Google Shape;817;p64"/>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Influence model</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4C6682"/>
              </a:buClr>
              <a:buSzPts val="1500"/>
              <a:buFont typeface="Poppins"/>
              <a:buAutoNum type="arabicPeriod"/>
            </a:pPr>
            <a:r>
              <a:rPr b="1" lang="en" sz="1500">
                <a:solidFill>
                  <a:srgbClr val="4C6682"/>
                </a:solidFill>
                <a:latin typeface="Poppins"/>
                <a:ea typeface="Poppins"/>
                <a:cs typeface="Poppins"/>
                <a:sym typeface="Poppins"/>
              </a:rPr>
              <a:t>Optimization framework</a:t>
            </a:r>
            <a:endParaRPr b="1" sz="1500">
              <a:solidFill>
                <a:srgbClr val="4C6682"/>
              </a:solidFill>
              <a:latin typeface="Poppins"/>
              <a:ea typeface="Poppins"/>
              <a:cs typeface="Poppins"/>
              <a:sym typeface="Poppins"/>
            </a:endParaRPr>
          </a:p>
        </p:txBody>
      </p:sp>
      <p:sp>
        <p:nvSpPr>
          <p:cNvPr id="818" name="Google Shape;818;p64"/>
          <p:cNvSpPr/>
          <p:nvPr/>
        </p:nvSpPr>
        <p:spPr>
          <a:xfrm>
            <a:off x="5984463" y="2431250"/>
            <a:ext cx="426000" cy="213000"/>
          </a:xfrm>
          <a:prstGeom prst="rightArrow">
            <a:avLst>
              <a:gd fmla="val 50000" name="adj1"/>
              <a:gd fmla="val 5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4"/>
          <p:cNvSpPr txBox="1"/>
          <p:nvPr/>
        </p:nvSpPr>
        <p:spPr>
          <a:xfrm>
            <a:off x="3753825" y="587850"/>
            <a:ext cx="48540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Rank top seeds that maximize </a:t>
            </a:r>
            <a:r>
              <a:rPr lang="en">
                <a:solidFill>
                  <a:srgbClr val="2FF2BA"/>
                </a:solidFill>
                <a:latin typeface="Poppins SemiBold"/>
                <a:ea typeface="Poppins SemiBold"/>
                <a:cs typeface="Poppins SemiBold"/>
                <a:sym typeface="Poppins SemiBold"/>
              </a:rPr>
              <a:t>influence spread</a:t>
            </a:r>
            <a:r>
              <a:rPr lang="en">
                <a:solidFill>
                  <a:schemeClr val="lt1"/>
                </a:solidFill>
                <a:latin typeface="Poppins SemiBold"/>
                <a:ea typeface="Poppins SemiBold"/>
                <a:cs typeface="Poppins SemiBold"/>
                <a:sym typeface="Poppins SemiBold"/>
              </a:rPr>
              <a:t>,</a:t>
            </a:r>
            <a:r>
              <a:rPr lang="en">
                <a:solidFill>
                  <a:schemeClr val="lt1"/>
                </a:solidFill>
                <a:latin typeface="Poppins SemiBold"/>
                <a:ea typeface="Poppins SemiBold"/>
                <a:cs typeface="Poppins SemiBold"/>
                <a:sym typeface="Poppins SemiBold"/>
              </a:rPr>
              <a:t> remove, &amp; repeat</a:t>
            </a:r>
            <a:endParaRPr>
              <a:solidFill>
                <a:schemeClr val="lt1"/>
              </a:solidFill>
              <a:latin typeface="Poppins SemiBold"/>
              <a:ea typeface="Poppins SemiBold"/>
              <a:cs typeface="Poppins SemiBold"/>
              <a:sym typeface="Poppins SemiBold"/>
            </a:endParaRPr>
          </a:p>
        </p:txBody>
      </p:sp>
      <p:grpSp>
        <p:nvGrpSpPr>
          <p:cNvPr id="820" name="Google Shape;820;p64"/>
          <p:cNvGrpSpPr/>
          <p:nvPr/>
        </p:nvGrpSpPr>
        <p:grpSpPr>
          <a:xfrm>
            <a:off x="4073357" y="1350950"/>
            <a:ext cx="1284283" cy="2373600"/>
            <a:chOff x="4103057" y="2021800"/>
            <a:chExt cx="1284283" cy="2373600"/>
          </a:xfrm>
        </p:grpSpPr>
        <p:cxnSp>
          <p:nvCxnSpPr>
            <p:cNvPr id="821" name="Google Shape;821;p64"/>
            <p:cNvCxnSpPr>
              <a:stCxn id="822" idx="6"/>
              <a:endCxn id="823" idx="2"/>
            </p:cNvCxnSpPr>
            <p:nvPr/>
          </p:nvCxnSpPr>
          <p:spPr>
            <a:xfrm>
              <a:off x="4237297" y="3208646"/>
              <a:ext cx="1015800" cy="0"/>
            </a:xfrm>
            <a:prstGeom prst="straightConnector1">
              <a:avLst/>
            </a:prstGeom>
            <a:noFill/>
            <a:ln cap="flat" cmpd="sng" w="9525">
              <a:solidFill>
                <a:schemeClr val="accent3"/>
              </a:solidFill>
              <a:prstDash val="solid"/>
              <a:round/>
              <a:headEnd len="med" w="med" type="none"/>
              <a:tailEnd len="med" w="med" type="none"/>
            </a:ln>
          </p:spPr>
        </p:cxnSp>
        <p:cxnSp>
          <p:nvCxnSpPr>
            <p:cNvPr id="824" name="Google Shape;824;p64"/>
            <p:cNvCxnSpPr>
              <a:stCxn id="822" idx="6"/>
              <a:endCxn id="825" idx="2"/>
            </p:cNvCxnSpPr>
            <p:nvPr/>
          </p:nvCxnSpPr>
          <p:spPr>
            <a:xfrm>
              <a:off x="4237297" y="3208646"/>
              <a:ext cx="1015800" cy="369000"/>
            </a:xfrm>
            <a:prstGeom prst="straightConnector1">
              <a:avLst/>
            </a:prstGeom>
            <a:noFill/>
            <a:ln cap="flat" cmpd="sng" w="9525">
              <a:solidFill>
                <a:schemeClr val="accent3"/>
              </a:solidFill>
              <a:prstDash val="solid"/>
              <a:round/>
              <a:headEnd len="med" w="med" type="none"/>
              <a:tailEnd len="med" w="med" type="none"/>
            </a:ln>
          </p:spPr>
        </p:cxnSp>
        <p:cxnSp>
          <p:nvCxnSpPr>
            <p:cNvPr id="826" name="Google Shape;826;p64"/>
            <p:cNvCxnSpPr>
              <a:stCxn id="822" idx="6"/>
              <a:endCxn id="827" idx="1"/>
            </p:cNvCxnSpPr>
            <p:nvPr/>
          </p:nvCxnSpPr>
          <p:spPr>
            <a:xfrm>
              <a:off x="4237297" y="3208646"/>
              <a:ext cx="1035300" cy="690600"/>
            </a:xfrm>
            <a:prstGeom prst="straightConnector1">
              <a:avLst/>
            </a:prstGeom>
            <a:noFill/>
            <a:ln cap="flat" cmpd="sng" w="9525">
              <a:solidFill>
                <a:schemeClr val="accent3"/>
              </a:solidFill>
              <a:prstDash val="solid"/>
              <a:round/>
              <a:headEnd len="med" w="med" type="none"/>
              <a:tailEnd len="med" w="med" type="none"/>
            </a:ln>
          </p:spPr>
        </p:cxnSp>
        <p:sp>
          <p:nvSpPr>
            <p:cNvPr id="822" name="Google Shape;822;p64"/>
            <p:cNvSpPr/>
            <p:nvPr/>
          </p:nvSpPr>
          <p:spPr>
            <a:xfrm>
              <a:off x="4103057" y="3141531"/>
              <a:ext cx="134240" cy="13423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4"/>
            <p:cNvSpPr/>
            <p:nvPr/>
          </p:nvSpPr>
          <p:spPr>
            <a:xfrm>
              <a:off x="5253096" y="2403457"/>
              <a:ext cx="134240" cy="13423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4"/>
            <p:cNvSpPr/>
            <p:nvPr/>
          </p:nvSpPr>
          <p:spPr>
            <a:xfrm>
              <a:off x="5253085" y="2772525"/>
              <a:ext cx="134240" cy="13423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4"/>
            <p:cNvSpPr/>
            <p:nvPr/>
          </p:nvSpPr>
          <p:spPr>
            <a:xfrm>
              <a:off x="5253100" y="3141542"/>
              <a:ext cx="134240" cy="13423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4"/>
            <p:cNvSpPr/>
            <p:nvPr/>
          </p:nvSpPr>
          <p:spPr>
            <a:xfrm>
              <a:off x="5253086" y="3510546"/>
              <a:ext cx="134240" cy="13423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4"/>
            <p:cNvSpPr/>
            <p:nvPr/>
          </p:nvSpPr>
          <p:spPr>
            <a:xfrm>
              <a:off x="5253060" y="3879528"/>
              <a:ext cx="134240" cy="13423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 name="Google Shape;830;p64"/>
            <p:cNvCxnSpPr/>
            <p:nvPr/>
          </p:nvCxnSpPr>
          <p:spPr>
            <a:xfrm flipH="1" rot="10800000">
              <a:off x="4237423" y="2887765"/>
              <a:ext cx="1035300" cy="690300"/>
            </a:xfrm>
            <a:prstGeom prst="straightConnector1">
              <a:avLst/>
            </a:prstGeom>
            <a:noFill/>
            <a:ln cap="flat" cmpd="sng" w="9525">
              <a:solidFill>
                <a:schemeClr val="accent3"/>
              </a:solidFill>
              <a:prstDash val="solid"/>
              <a:round/>
              <a:headEnd len="med" w="med" type="none"/>
              <a:tailEnd len="med" w="med" type="none"/>
            </a:ln>
          </p:spPr>
        </p:cxnSp>
        <p:cxnSp>
          <p:nvCxnSpPr>
            <p:cNvPr id="831" name="Google Shape;831;p64"/>
            <p:cNvCxnSpPr>
              <a:stCxn id="832" idx="6"/>
              <a:endCxn id="833" idx="1"/>
            </p:cNvCxnSpPr>
            <p:nvPr/>
          </p:nvCxnSpPr>
          <p:spPr>
            <a:xfrm>
              <a:off x="4237297" y="3578236"/>
              <a:ext cx="1035300" cy="690600"/>
            </a:xfrm>
            <a:prstGeom prst="straightConnector1">
              <a:avLst/>
            </a:prstGeom>
            <a:noFill/>
            <a:ln cap="flat" cmpd="sng" w="9525">
              <a:solidFill>
                <a:schemeClr val="accent3"/>
              </a:solidFill>
              <a:prstDash val="solid"/>
              <a:round/>
              <a:headEnd len="med" w="med" type="none"/>
              <a:tailEnd len="med" w="med" type="none"/>
            </a:ln>
          </p:spPr>
        </p:cxnSp>
        <p:sp>
          <p:nvSpPr>
            <p:cNvPr id="832" name="Google Shape;832;p64"/>
            <p:cNvSpPr/>
            <p:nvPr/>
          </p:nvSpPr>
          <p:spPr>
            <a:xfrm>
              <a:off x="4103057" y="3511121"/>
              <a:ext cx="134240" cy="13423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 name="Google Shape;834;p64"/>
            <p:cNvCxnSpPr/>
            <p:nvPr/>
          </p:nvCxnSpPr>
          <p:spPr>
            <a:xfrm flipH="1" rot="10800000">
              <a:off x="4237423" y="2139792"/>
              <a:ext cx="1035300" cy="690300"/>
            </a:xfrm>
            <a:prstGeom prst="straightConnector1">
              <a:avLst/>
            </a:prstGeom>
            <a:noFill/>
            <a:ln cap="flat" cmpd="sng" w="9525">
              <a:solidFill>
                <a:schemeClr val="accent5"/>
              </a:solidFill>
              <a:prstDash val="dash"/>
              <a:round/>
              <a:headEnd len="med" w="med" type="none"/>
              <a:tailEnd len="med" w="med" type="none"/>
            </a:ln>
          </p:spPr>
        </p:cxnSp>
        <p:cxnSp>
          <p:nvCxnSpPr>
            <p:cNvPr id="835" name="Google Shape;835;p64"/>
            <p:cNvCxnSpPr>
              <a:stCxn id="836" idx="6"/>
              <a:endCxn id="837" idx="2"/>
            </p:cNvCxnSpPr>
            <p:nvPr/>
          </p:nvCxnSpPr>
          <p:spPr>
            <a:xfrm flipH="1" rot="10800000">
              <a:off x="4237297" y="2461263"/>
              <a:ext cx="1015800" cy="369000"/>
            </a:xfrm>
            <a:prstGeom prst="straightConnector1">
              <a:avLst/>
            </a:prstGeom>
            <a:noFill/>
            <a:ln cap="flat" cmpd="sng" w="9525">
              <a:solidFill>
                <a:schemeClr val="accent5"/>
              </a:solidFill>
              <a:prstDash val="dash"/>
              <a:round/>
              <a:headEnd len="med" w="med" type="none"/>
              <a:tailEnd len="med" w="med" type="none"/>
            </a:ln>
          </p:spPr>
        </p:cxnSp>
        <p:cxnSp>
          <p:nvCxnSpPr>
            <p:cNvPr id="838" name="Google Shape;838;p64"/>
            <p:cNvCxnSpPr>
              <a:stCxn id="836" idx="6"/>
              <a:endCxn id="839" idx="2"/>
            </p:cNvCxnSpPr>
            <p:nvPr/>
          </p:nvCxnSpPr>
          <p:spPr>
            <a:xfrm>
              <a:off x="4237297" y="2830263"/>
              <a:ext cx="1015800" cy="369000"/>
            </a:xfrm>
            <a:prstGeom prst="straightConnector1">
              <a:avLst/>
            </a:prstGeom>
            <a:noFill/>
            <a:ln cap="flat" cmpd="sng" w="9525">
              <a:solidFill>
                <a:schemeClr val="accent5"/>
              </a:solidFill>
              <a:prstDash val="dash"/>
              <a:round/>
              <a:headEnd len="med" w="med" type="none"/>
              <a:tailEnd len="med" w="med" type="none"/>
            </a:ln>
          </p:spPr>
        </p:cxnSp>
        <p:cxnSp>
          <p:nvCxnSpPr>
            <p:cNvPr id="840" name="Google Shape;840;p64"/>
            <p:cNvCxnSpPr>
              <a:stCxn id="836" idx="6"/>
              <a:endCxn id="841" idx="1"/>
            </p:cNvCxnSpPr>
            <p:nvPr/>
          </p:nvCxnSpPr>
          <p:spPr>
            <a:xfrm>
              <a:off x="4237297" y="2830263"/>
              <a:ext cx="1035300" cy="690600"/>
            </a:xfrm>
            <a:prstGeom prst="straightConnector1">
              <a:avLst/>
            </a:prstGeom>
            <a:noFill/>
            <a:ln cap="flat" cmpd="sng" w="9525">
              <a:solidFill>
                <a:schemeClr val="accent5"/>
              </a:solidFill>
              <a:prstDash val="dash"/>
              <a:round/>
              <a:headEnd len="med" w="med" type="none"/>
              <a:tailEnd len="med" w="med" type="none"/>
            </a:ln>
          </p:spPr>
        </p:cxnSp>
        <p:sp>
          <p:nvSpPr>
            <p:cNvPr id="836" name="Google Shape;836;p64"/>
            <p:cNvSpPr/>
            <p:nvPr/>
          </p:nvSpPr>
          <p:spPr>
            <a:xfrm>
              <a:off x="4103057" y="2763148"/>
              <a:ext cx="134240" cy="13423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4"/>
            <p:cNvSpPr/>
            <p:nvPr/>
          </p:nvSpPr>
          <p:spPr>
            <a:xfrm>
              <a:off x="5252935" y="2021800"/>
              <a:ext cx="134100" cy="134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4"/>
            <p:cNvSpPr/>
            <p:nvPr/>
          </p:nvSpPr>
          <p:spPr>
            <a:xfrm>
              <a:off x="5252935" y="4261300"/>
              <a:ext cx="134100" cy="134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64"/>
          <p:cNvGrpSpPr/>
          <p:nvPr/>
        </p:nvGrpSpPr>
        <p:grpSpPr>
          <a:xfrm>
            <a:off x="3718422" y="1981889"/>
            <a:ext cx="354936" cy="354936"/>
            <a:chOff x="3712572" y="2652801"/>
            <a:chExt cx="354936" cy="354936"/>
          </a:xfrm>
        </p:grpSpPr>
        <p:grpSp>
          <p:nvGrpSpPr>
            <p:cNvPr id="845" name="Google Shape;845;p64"/>
            <p:cNvGrpSpPr/>
            <p:nvPr/>
          </p:nvGrpSpPr>
          <p:grpSpPr>
            <a:xfrm>
              <a:off x="3712572" y="2652801"/>
              <a:ext cx="354936" cy="354936"/>
              <a:chOff x="320642" y="21122"/>
              <a:chExt cx="2471700" cy="2471700"/>
            </a:xfrm>
          </p:grpSpPr>
          <p:pic>
            <p:nvPicPr>
              <p:cNvPr id="846" name="Google Shape;846;p64"/>
              <p:cNvPicPr preferRelativeResize="0"/>
              <p:nvPr/>
            </p:nvPicPr>
            <p:blipFill>
              <a:blip r:embed="rId3">
                <a:alphaModFix/>
              </a:blip>
              <a:stretch>
                <a:fillRect/>
              </a:stretch>
            </p:blipFill>
            <p:spPr>
              <a:xfrm>
                <a:off x="320642" y="21122"/>
                <a:ext cx="2471700" cy="2471700"/>
              </a:xfrm>
              <a:prstGeom prst="rect">
                <a:avLst/>
              </a:prstGeom>
              <a:noFill/>
              <a:ln>
                <a:noFill/>
              </a:ln>
            </p:spPr>
          </p:pic>
          <p:sp>
            <p:nvSpPr>
              <p:cNvPr id="847" name="Google Shape;847;p64"/>
              <p:cNvSpPr/>
              <p:nvPr/>
            </p:nvSpPr>
            <p:spPr>
              <a:xfrm>
                <a:off x="1173525" y="357875"/>
                <a:ext cx="632400" cy="898800"/>
              </a:xfrm>
              <a:prstGeom prst="rect">
                <a:avLst/>
              </a:prstGeom>
              <a:solidFill>
                <a:srgbClr val="302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64"/>
            <p:cNvSpPr txBox="1"/>
            <p:nvPr/>
          </p:nvSpPr>
          <p:spPr>
            <a:xfrm>
              <a:off x="3814100" y="2692425"/>
              <a:ext cx="147600" cy="153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1</a:t>
              </a:r>
              <a:endParaRPr b="1" sz="1000">
                <a:solidFill>
                  <a:schemeClr val="lt1"/>
                </a:solidFill>
                <a:latin typeface="Poppins"/>
                <a:ea typeface="Poppins"/>
                <a:cs typeface="Poppins"/>
                <a:sym typeface="Poppins"/>
              </a:endParaRPr>
            </a:p>
          </p:txBody>
        </p:sp>
      </p:grpSp>
      <p:cxnSp>
        <p:nvCxnSpPr>
          <p:cNvPr id="849" name="Google Shape;849;p64"/>
          <p:cNvCxnSpPr>
            <a:stCxn id="850" idx="6"/>
            <a:endCxn id="851" idx="1"/>
          </p:cNvCxnSpPr>
          <p:nvPr/>
        </p:nvCxnSpPr>
        <p:spPr>
          <a:xfrm>
            <a:off x="7171407" y="2537731"/>
            <a:ext cx="1035600" cy="690600"/>
          </a:xfrm>
          <a:prstGeom prst="straightConnector1">
            <a:avLst/>
          </a:prstGeom>
          <a:noFill/>
          <a:ln cap="flat" cmpd="sng" w="9525">
            <a:solidFill>
              <a:schemeClr val="accent3"/>
            </a:solidFill>
            <a:prstDash val="solid"/>
            <a:round/>
            <a:headEnd len="med" w="med" type="none"/>
            <a:tailEnd len="med" w="med" type="none"/>
          </a:ln>
        </p:spPr>
      </p:cxnSp>
      <p:sp>
        <p:nvSpPr>
          <p:cNvPr id="850" name="Google Shape;850;p64"/>
          <p:cNvSpPr/>
          <p:nvPr/>
        </p:nvSpPr>
        <p:spPr>
          <a:xfrm>
            <a:off x="7037307" y="2470681"/>
            <a:ext cx="134100" cy="134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4"/>
          <p:cNvSpPr/>
          <p:nvPr/>
        </p:nvSpPr>
        <p:spPr>
          <a:xfrm>
            <a:off x="8187346" y="1732607"/>
            <a:ext cx="134100" cy="134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4"/>
          <p:cNvSpPr/>
          <p:nvPr/>
        </p:nvSpPr>
        <p:spPr>
          <a:xfrm>
            <a:off x="8187335" y="2101675"/>
            <a:ext cx="134100" cy="13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4"/>
          <p:cNvSpPr/>
          <p:nvPr/>
        </p:nvSpPr>
        <p:spPr>
          <a:xfrm>
            <a:off x="8187350" y="2470692"/>
            <a:ext cx="134100" cy="134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4"/>
          <p:cNvSpPr/>
          <p:nvPr/>
        </p:nvSpPr>
        <p:spPr>
          <a:xfrm>
            <a:off x="8187336" y="2839696"/>
            <a:ext cx="134100" cy="134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4"/>
          <p:cNvSpPr/>
          <p:nvPr/>
        </p:nvSpPr>
        <p:spPr>
          <a:xfrm>
            <a:off x="8187310" y="3208678"/>
            <a:ext cx="134100" cy="134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 name="Google Shape;856;p64"/>
          <p:cNvCxnSpPr/>
          <p:nvPr/>
        </p:nvCxnSpPr>
        <p:spPr>
          <a:xfrm flipH="1" rot="10800000">
            <a:off x="7171673" y="2216915"/>
            <a:ext cx="1035300" cy="690300"/>
          </a:xfrm>
          <a:prstGeom prst="straightConnector1">
            <a:avLst/>
          </a:prstGeom>
          <a:noFill/>
          <a:ln cap="flat" cmpd="sng" w="9525">
            <a:solidFill>
              <a:schemeClr val="accent5"/>
            </a:solidFill>
            <a:prstDash val="dash"/>
            <a:round/>
            <a:headEnd len="med" w="med" type="none"/>
            <a:tailEnd len="med" w="med" type="none"/>
          </a:ln>
        </p:spPr>
      </p:cxnSp>
      <p:cxnSp>
        <p:nvCxnSpPr>
          <p:cNvPr id="857" name="Google Shape;857;p64"/>
          <p:cNvCxnSpPr>
            <a:stCxn id="858" idx="6"/>
          </p:cNvCxnSpPr>
          <p:nvPr/>
        </p:nvCxnSpPr>
        <p:spPr>
          <a:xfrm>
            <a:off x="7171407" y="2907321"/>
            <a:ext cx="1035300" cy="690300"/>
          </a:xfrm>
          <a:prstGeom prst="straightConnector1">
            <a:avLst/>
          </a:prstGeom>
          <a:noFill/>
          <a:ln cap="flat" cmpd="sng" w="9525">
            <a:solidFill>
              <a:schemeClr val="accent5"/>
            </a:solidFill>
            <a:prstDash val="dash"/>
            <a:round/>
            <a:headEnd len="med" w="med" type="none"/>
            <a:tailEnd len="med" w="med" type="none"/>
          </a:ln>
        </p:spPr>
      </p:cxnSp>
      <p:sp>
        <p:nvSpPr>
          <p:cNvPr id="858" name="Google Shape;858;p64"/>
          <p:cNvSpPr/>
          <p:nvPr/>
        </p:nvSpPr>
        <p:spPr>
          <a:xfrm>
            <a:off x="7037307" y="2840271"/>
            <a:ext cx="134100" cy="134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4"/>
          <p:cNvSpPr/>
          <p:nvPr/>
        </p:nvSpPr>
        <p:spPr>
          <a:xfrm>
            <a:off x="7037307" y="2092298"/>
            <a:ext cx="134100" cy="134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4"/>
          <p:cNvSpPr/>
          <p:nvPr/>
        </p:nvSpPr>
        <p:spPr>
          <a:xfrm>
            <a:off x="8187185" y="1350950"/>
            <a:ext cx="134100" cy="134100"/>
          </a:xfrm>
          <a:prstGeom prst="ellipse">
            <a:avLst/>
          </a:prstGeom>
          <a:solidFill>
            <a:srgbClr val="2FF2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4"/>
          <p:cNvSpPr/>
          <p:nvPr/>
        </p:nvSpPr>
        <p:spPr>
          <a:xfrm>
            <a:off x="8187185" y="3590450"/>
            <a:ext cx="134100" cy="134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 name="Google Shape;862;p64"/>
          <p:cNvGrpSpPr/>
          <p:nvPr/>
        </p:nvGrpSpPr>
        <p:grpSpPr>
          <a:xfrm>
            <a:off x="6682097" y="2729851"/>
            <a:ext cx="354936" cy="354936"/>
            <a:chOff x="3700097" y="2652726"/>
            <a:chExt cx="354936" cy="354936"/>
          </a:xfrm>
        </p:grpSpPr>
        <p:grpSp>
          <p:nvGrpSpPr>
            <p:cNvPr id="863" name="Google Shape;863;p64"/>
            <p:cNvGrpSpPr/>
            <p:nvPr/>
          </p:nvGrpSpPr>
          <p:grpSpPr>
            <a:xfrm>
              <a:off x="3700097" y="2652726"/>
              <a:ext cx="354936" cy="354936"/>
              <a:chOff x="233769" y="20600"/>
              <a:chExt cx="2471700" cy="2471700"/>
            </a:xfrm>
          </p:grpSpPr>
          <p:pic>
            <p:nvPicPr>
              <p:cNvPr id="864" name="Google Shape;864;p64"/>
              <p:cNvPicPr preferRelativeResize="0"/>
              <p:nvPr/>
            </p:nvPicPr>
            <p:blipFill>
              <a:blip r:embed="rId3">
                <a:alphaModFix/>
              </a:blip>
              <a:stretch>
                <a:fillRect/>
              </a:stretch>
            </p:blipFill>
            <p:spPr>
              <a:xfrm>
                <a:off x="233769" y="20600"/>
                <a:ext cx="2471700" cy="2471700"/>
              </a:xfrm>
              <a:prstGeom prst="rect">
                <a:avLst/>
              </a:prstGeom>
              <a:noFill/>
              <a:ln>
                <a:noFill/>
              </a:ln>
            </p:spPr>
          </p:pic>
          <p:sp>
            <p:nvSpPr>
              <p:cNvPr id="865" name="Google Shape;865;p64"/>
              <p:cNvSpPr/>
              <p:nvPr/>
            </p:nvSpPr>
            <p:spPr>
              <a:xfrm>
                <a:off x="1173525" y="357875"/>
                <a:ext cx="632400" cy="898800"/>
              </a:xfrm>
              <a:prstGeom prst="rect">
                <a:avLst/>
              </a:prstGeom>
              <a:solidFill>
                <a:srgbClr val="302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64"/>
            <p:cNvSpPr txBox="1"/>
            <p:nvPr/>
          </p:nvSpPr>
          <p:spPr>
            <a:xfrm>
              <a:off x="3814100" y="2688800"/>
              <a:ext cx="126900" cy="153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2</a:t>
              </a:r>
              <a:endParaRPr b="1" sz="1000">
                <a:solidFill>
                  <a:schemeClr val="lt1"/>
                </a:solidFill>
                <a:latin typeface="Poppins"/>
                <a:ea typeface="Poppins"/>
                <a:cs typeface="Poppins"/>
                <a:sym typeface="Poppins"/>
              </a:endParaRPr>
            </a:p>
          </p:txBody>
        </p:sp>
      </p:grpSp>
      <p:graphicFrame>
        <p:nvGraphicFramePr>
          <p:cNvPr id="867" name="Google Shape;867;p64"/>
          <p:cNvGraphicFramePr/>
          <p:nvPr/>
        </p:nvGraphicFramePr>
        <p:xfrm>
          <a:off x="4293938" y="4021975"/>
          <a:ext cx="3000000" cy="3000000"/>
        </p:xfrm>
        <a:graphic>
          <a:graphicData uri="http://schemas.openxmlformats.org/drawingml/2006/table">
            <a:tbl>
              <a:tblPr>
                <a:noFill/>
                <a:tableStyleId>{273854D6-5C73-41E2-BF48-0CA78A0B4938}</a:tableStyleId>
              </a:tblPr>
              <a:tblGrid>
                <a:gridCol w="1105775"/>
                <a:gridCol w="2701275"/>
              </a:tblGrid>
              <a:tr h="354925">
                <a:tc>
                  <a:txBody>
                    <a:bodyPr/>
                    <a:lstStyle/>
                    <a:p>
                      <a:pPr indent="0" lvl="0" marL="0" rtl="0" algn="r">
                        <a:lnSpc>
                          <a:spcPct val="90000"/>
                        </a:lnSpc>
                        <a:spcBef>
                          <a:spcPts val="0"/>
                        </a:spcBef>
                        <a:spcAft>
                          <a:spcPts val="0"/>
                        </a:spcAft>
                        <a:buClr>
                          <a:schemeClr val="dk1"/>
                        </a:buClr>
                        <a:buSzPts val="1100"/>
                        <a:buFont typeface="Arial"/>
                        <a:buNone/>
                      </a:pPr>
                      <a:r>
                        <a:rPr lang="en" sz="800">
                          <a:solidFill>
                            <a:schemeClr val="accent3"/>
                          </a:solidFill>
                          <a:latin typeface="Poppins"/>
                          <a:ea typeface="Poppins"/>
                          <a:cs typeface="Poppins"/>
                          <a:sym typeface="Poppins"/>
                        </a:rPr>
                        <a:t>Influence spread</a:t>
                      </a:r>
                      <a:endParaRPr sz="800">
                        <a:solidFill>
                          <a:schemeClr val="accent3"/>
                        </a:solidFill>
                        <a:latin typeface="Poppins"/>
                        <a:ea typeface="Poppins"/>
                        <a:cs typeface="Poppins"/>
                        <a:sym typeface="Poppi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Number of users reached by a set of seed users</a:t>
                      </a:r>
                      <a:endParaRPr sz="800">
                        <a:solidFill>
                          <a:schemeClr val="accent3"/>
                        </a:solidFill>
                        <a:latin typeface="Poppins Light"/>
                        <a:ea typeface="Poppins Light"/>
                        <a:cs typeface="Poppins Light"/>
                        <a:sym typeface="Poppins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868" name="Google Shape;868;p64"/>
          <p:cNvSpPr txBox="1"/>
          <p:nvPr/>
        </p:nvSpPr>
        <p:spPr>
          <a:xfrm>
            <a:off x="3273850" y="4033438"/>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a:p>
        </p:txBody>
      </p:sp>
      <p:sp>
        <p:nvSpPr>
          <p:cNvPr id="869" name="Google Shape;869;p64"/>
          <p:cNvSpPr txBox="1"/>
          <p:nvPr/>
        </p:nvSpPr>
        <p:spPr>
          <a:xfrm>
            <a:off x="0" y="4674325"/>
            <a:ext cx="91440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FF2BA"/>
                </a:solidFill>
                <a:latin typeface="Poppins ExtraLight"/>
                <a:ea typeface="Poppins ExtraLight"/>
                <a:cs typeface="Poppins ExtraLight"/>
                <a:sym typeface="Poppins ExtraLight"/>
              </a:rPr>
              <a:t>Time complexity</a:t>
            </a:r>
            <a:r>
              <a:rPr lang="en" sz="1000">
                <a:solidFill>
                  <a:srgbClr val="2FF2BA"/>
                </a:solidFill>
                <a:latin typeface="Poppins ExtraLight"/>
                <a:ea typeface="Poppins ExtraLight"/>
                <a:cs typeface="Poppins ExtraLight"/>
                <a:sym typeface="Poppins ExtraLight"/>
              </a:rPr>
              <a:t>	 			</a:t>
            </a:r>
            <a:r>
              <a:rPr lang="en" sz="1000">
                <a:solidFill>
                  <a:srgbClr val="2FF2BA"/>
                </a:solidFill>
                <a:latin typeface="Poppins ExtraLight"/>
                <a:ea typeface="Poppins ExtraLight"/>
                <a:cs typeface="Poppins ExtraLight"/>
                <a:sym typeface="Poppins ExtraLight"/>
              </a:rPr>
              <a:t>	</a:t>
            </a:r>
            <a:r>
              <a:rPr lang="en">
                <a:solidFill>
                  <a:srgbClr val="2FF2BA"/>
                </a:solidFill>
                <a:latin typeface="Dancing Script"/>
                <a:ea typeface="Dancing Script"/>
                <a:cs typeface="Dancing Script"/>
                <a:sym typeface="Dancing Script"/>
              </a:rPr>
              <a:t>O</a:t>
            </a:r>
            <a:r>
              <a:rPr lang="en" sz="1200">
                <a:solidFill>
                  <a:srgbClr val="2FF2BA"/>
                </a:solidFill>
                <a:latin typeface="Poppins ExtraLight"/>
                <a:ea typeface="Poppins ExtraLight"/>
                <a:cs typeface="Poppins ExtraLight"/>
                <a:sym typeface="Poppins ExtraLight"/>
              </a:rPr>
              <a:t>(</a:t>
            </a:r>
            <a:r>
              <a:rPr lang="en" sz="1000">
                <a:solidFill>
                  <a:srgbClr val="2FF2BA"/>
                </a:solidFill>
                <a:latin typeface="Poppins ExtraLight"/>
                <a:ea typeface="Poppins ExtraLight"/>
                <a:cs typeface="Poppins ExtraLight"/>
                <a:sym typeface="Poppins ExtraLight"/>
              </a:rPr>
              <a:t>(I ⋅ N ⋅ log(N)) </a:t>
            </a:r>
            <a:r>
              <a:rPr lang="en" sz="1000">
                <a:solidFill>
                  <a:srgbClr val="2FF2BA"/>
                </a:solidFill>
                <a:latin typeface="Poppins ExtraLight"/>
                <a:ea typeface="Poppins ExtraLight"/>
                <a:cs typeface="Poppins ExtraLight"/>
                <a:sym typeface="Poppins ExtraLight"/>
              </a:rPr>
              <a:t>⋅ (I ⋅ log(I)) ⋅ </a:t>
            </a:r>
            <a:r>
              <a:rPr lang="en" sz="1000">
                <a:solidFill>
                  <a:srgbClr val="2FF2BA"/>
                </a:solidFill>
                <a:latin typeface="Poppins ExtraLight"/>
                <a:ea typeface="Poppins ExtraLight"/>
                <a:cs typeface="Poppins ExtraLight"/>
                <a:sym typeface="Poppins ExtraLight"/>
              </a:rPr>
              <a:t>k</a:t>
            </a:r>
            <a:r>
              <a:rPr lang="en" sz="1200">
                <a:solidFill>
                  <a:srgbClr val="2FF2BA"/>
                </a:solidFill>
                <a:latin typeface="Poppins ExtraLight"/>
                <a:ea typeface="Poppins ExtraLight"/>
                <a:cs typeface="Poppins ExtraLight"/>
                <a:sym typeface="Poppins ExtraLight"/>
              </a:rPr>
              <a:t>)</a:t>
            </a:r>
            <a:endParaRPr sz="1200">
              <a:solidFill>
                <a:srgbClr val="2FF2BA"/>
              </a:solidFill>
              <a:latin typeface="Poppins ExtraLight"/>
              <a:ea typeface="Poppins ExtraLight"/>
              <a:cs typeface="Poppins ExtraLight"/>
              <a:sym typeface="Poppins ExtraLight"/>
            </a:endParaRPr>
          </a:p>
        </p:txBody>
      </p:sp>
      <p:sp>
        <p:nvSpPr>
          <p:cNvPr id="870" name="Google Shape;870;p64"/>
          <p:cNvSpPr txBox="1"/>
          <p:nvPr/>
        </p:nvSpPr>
        <p:spPr>
          <a:xfrm>
            <a:off x="5793366" y="4654075"/>
            <a:ext cx="11997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2FF2BA"/>
                </a:solidFill>
                <a:latin typeface="Poppins ExtraLight"/>
                <a:ea typeface="Poppins ExtraLight"/>
                <a:cs typeface="Poppins ExtraLight"/>
                <a:sym typeface="Poppins ExtraLight"/>
              </a:rPr>
              <a:t>Sort influencer attributes</a:t>
            </a:r>
            <a:endParaRPr i="1" sz="800">
              <a:solidFill>
                <a:srgbClr val="2FF2BA"/>
              </a:solidFill>
              <a:latin typeface="Poppins ExtraLight"/>
              <a:ea typeface="Poppins ExtraLight"/>
              <a:cs typeface="Poppins ExtraLight"/>
              <a:sym typeface="Poppins ExtraLight"/>
            </a:endParaRPr>
          </a:p>
        </p:txBody>
      </p:sp>
      <p:sp>
        <p:nvSpPr>
          <p:cNvPr id="871" name="Google Shape;871;p64"/>
          <p:cNvSpPr txBox="1"/>
          <p:nvPr/>
        </p:nvSpPr>
        <p:spPr>
          <a:xfrm>
            <a:off x="6682091" y="4844750"/>
            <a:ext cx="1284300" cy="44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FF2BA"/>
                </a:solidFill>
                <a:latin typeface="Poppins ExtraLight"/>
                <a:ea typeface="Poppins ExtraLight"/>
                <a:cs typeface="Poppins ExtraLight"/>
                <a:sym typeface="Poppins ExtraLight"/>
              </a:rPr>
              <a:t>Final seed set size, </a:t>
            </a:r>
            <a:r>
              <a:rPr i="1" lang="en" sz="800">
                <a:solidFill>
                  <a:srgbClr val="2FF2BA"/>
                </a:solidFill>
                <a:latin typeface="Poppins ExtraLight"/>
                <a:ea typeface="Poppins ExtraLight"/>
                <a:cs typeface="Poppins ExtraLight"/>
                <a:sym typeface="Poppins ExtraLight"/>
              </a:rPr>
              <a:t>k</a:t>
            </a:r>
            <a:endParaRPr i="1" sz="800">
              <a:solidFill>
                <a:srgbClr val="2FF2BA"/>
              </a:solidFill>
              <a:latin typeface="Poppins ExtraLight"/>
              <a:ea typeface="Poppins ExtraLight"/>
              <a:cs typeface="Poppins ExtraLight"/>
              <a:sym typeface="Poppins ExtraLight"/>
            </a:endParaRPr>
          </a:p>
        </p:txBody>
      </p:sp>
      <p:sp>
        <p:nvSpPr>
          <p:cNvPr id="872" name="Google Shape;872;p6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76" name="Shape 876"/>
        <p:cNvGrpSpPr/>
        <p:nvPr/>
      </p:nvGrpSpPr>
      <p:grpSpPr>
        <a:xfrm>
          <a:off x="0" y="0"/>
          <a:ext cx="0" cy="0"/>
          <a:chOff x="0" y="0"/>
          <a:chExt cx="0" cy="0"/>
        </a:xfrm>
      </p:grpSpPr>
      <p:sp>
        <p:nvSpPr>
          <p:cNvPr id="877" name="Google Shape;877;p65"/>
          <p:cNvSpPr/>
          <p:nvPr/>
        </p:nvSpPr>
        <p:spPr>
          <a:xfrm>
            <a:off x="1863" y="3840569"/>
            <a:ext cx="9140275" cy="1342405"/>
          </a:xfrm>
          <a:custGeom>
            <a:rect b="b" l="l" r="r" t="t"/>
            <a:pathLst>
              <a:path extrusionOk="0" h="908565" w="6186311">
                <a:moveTo>
                  <a:pt x="0" y="0"/>
                </a:moveTo>
                <a:lnTo>
                  <a:pt x="6186311" y="0"/>
                </a:lnTo>
                <a:lnTo>
                  <a:pt x="6186311" y="908565"/>
                </a:lnTo>
                <a:lnTo>
                  <a:pt x="0" y="908565"/>
                </a:lnTo>
                <a:close/>
              </a:path>
            </a:pathLst>
          </a:custGeom>
          <a:solidFill>
            <a:srgbClr val="302D38"/>
          </a:solidFill>
          <a:ln>
            <a:noFill/>
          </a:ln>
        </p:spPr>
      </p:sp>
      <p:sp>
        <p:nvSpPr>
          <p:cNvPr id="878" name="Google Shape;878;p65"/>
          <p:cNvSpPr txBox="1"/>
          <p:nvPr/>
        </p:nvSpPr>
        <p:spPr>
          <a:xfrm>
            <a:off x="561975" y="1885950"/>
            <a:ext cx="8427300" cy="1523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4500">
                <a:solidFill>
                  <a:srgbClr val="2D4263"/>
                </a:solidFill>
                <a:latin typeface="Poppins"/>
                <a:ea typeface="Poppins"/>
                <a:cs typeface="Poppins"/>
                <a:sym typeface="Poppins"/>
              </a:rPr>
              <a:t>Maximizing Influence and Fairness in Social Networks</a:t>
            </a:r>
            <a:endParaRPr sz="700">
              <a:solidFill>
                <a:srgbClr val="2D4263"/>
              </a:solidFill>
            </a:endParaRPr>
          </a:p>
        </p:txBody>
      </p:sp>
      <p:sp>
        <p:nvSpPr>
          <p:cNvPr id="879" name="Google Shape;879;p65"/>
          <p:cNvSpPr txBox="1"/>
          <p:nvPr/>
        </p:nvSpPr>
        <p:spPr>
          <a:xfrm>
            <a:off x="561975" y="3987346"/>
            <a:ext cx="1451700" cy="1848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200">
                <a:solidFill>
                  <a:srgbClr val="FFFFFF"/>
                </a:solidFill>
                <a:latin typeface="Poppins Medium"/>
                <a:ea typeface="Poppins Medium"/>
                <a:cs typeface="Poppins Medium"/>
                <a:sym typeface="Poppins Medium"/>
              </a:rPr>
              <a:t>TEAM INFLUENCERS</a:t>
            </a:r>
            <a:endParaRPr sz="700">
              <a:solidFill>
                <a:srgbClr val="FFFFFF"/>
              </a:solidFill>
            </a:endParaRPr>
          </a:p>
        </p:txBody>
      </p:sp>
      <p:sp>
        <p:nvSpPr>
          <p:cNvPr id="880" name="Google Shape;880;p65"/>
          <p:cNvSpPr txBox="1"/>
          <p:nvPr/>
        </p:nvSpPr>
        <p:spPr>
          <a:xfrm>
            <a:off x="561975" y="4244523"/>
            <a:ext cx="1451700" cy="8001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Alissa</a:t>
            </a:r>
            <a:endParaRPr sz="1000">
              <a:solidFill>
                <a:srgbClr val="FFFFFF"/>
              </a:solidFill>
              <a:latin typeface="Poppins Light"/>
              <a:ea typeface="Poppins Light"/>
              <a:cs typeface="Poppins Light"/>
              <a:sym typeface="Poppins Light"/>
            </a:endParaRPr>
          </a:p>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Autumn</a:t>
            </a:r>
            <a:endParaRPr sz="1000">
              <a:solidFill>
                <a:srgbClr val="FFFFFF"/>
              </a:solidFill>
              <a:latin typeface="Poppins Light"/>
              <a:ea typeface="Poppins Light"/>
              <a:cs typeface="Poppins Light"/>
              <a:sym typeface="Poppins Light"/>
            </a:endParaRPr>
          </a:p>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David</a:t>
            </a:r>
            <a:endParaRPr sz="1000">
              <a:solidFill>
                <a:srgbClr val="FFFFFF"/>
              </a:solidFill>
              <a:latin typeface="Poppins Light"/>
              <a:ea typeface="Poppins Light"/>
              <a:cs typeface="Poppins Light"/>
              <a:sym typeface="Poppins Light"/>
            </a:endParaRPr>
          </a:p>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Sophia</a:t>
            </a:r>
            <a:endParaRPr sz="1000">
              <a:solidFill>
                <a:srgbClr val="FFFFFF"/>
              </a:solidFill>
              <a:latin typeface="Poppins Light"/>
              <a:ea typeface="Poppins Light"/>
              <a:cs typeface="Poppins Light"/>
              <a:sym typeface="Poppins Light"/>
            </a:endParaRPr>
          </a:p>
        </p:txBody>
      </p:sp>
      <p:sp>
        <p:nvSpPr>
          <p:cNvPr id="881" name="Google Shape;881;p65"/>
          <p:cNvSpPr txBox="1"/>
          <p:nvPr/>
        </p:nvSpPr>
        <p:spPr>
          <a:xfrm>
            <a:off x="2422645" y="3987346"/>
            <a:ext cx="1451700" cy="1848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200">
                <a:solidFill>
                  <a:srgbClr val="FFFFFF"/>
                </a:solidFill>
                <a:latin typeface="Poppins Medium"/>
                <a:ea typeface="Poppins Medium"/>
                <a:cs typeface="Poppins Medium"/>
                <a:sym typeface="Poppins Medium"/>
              </a:rPr>
              <a:t>RESEARCH</a:t>
            </a:r>
            <a:endParaRPr sz="700">
              <a:solidFill>
                <a:srgbClr val="FFFFFF"/>
              </a:solidFill>
            </a:endParaRPr>
          </a:p>
        </p:txBody>
      </p:sp>
      <p:sp>
        <p:nvSpPr>
          <p:cNvPr id="882" name="Google Shape;882;p65"/>
          <p:cNvSpPr txBox="1"/>
          <p:nvPr/>
        </p:nvSpPr>
        <p:spPr>
          <a:xfrm>
            <a:off x="2422645" y="4244523"/>
            <a:ext cx="1451700" cy="3693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Alberto Todeschini</a:t>
            </a:r>
            <a:endParaRPr sz="1000">
              <a:solidFill>
                <a:srgbClr val="FFFFFF"/>
              </a:solidFill>
              <a:latin typeface="Poppins Light"/>
              <a:ea typeface="Poppins Light"/>
              <a:cs typeface="Poppins Light"/>
              <a:sym typeface="Poppins Light"/>
            </a:endParaRPr>
          </a:p>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Puya Vahabi</a:t>
            </a:r>
            <a:endParaRPr sz="500">
              <a:solidFill>
                <a:srgbClr val="FFFFFF"/>
              </a:solidFill>
            </a:endParaRPr>
          </a:p>
        </p:txBody>
      </p:sp>
      <p:pic>
        <p:nvPicPr>
          <p:cNvPr id="883" name="Google Shape;883;p65"/>
          <p:cNvPicPr preferRelativeResize="0"/>
          <p:nvPr/>
        </p:nvPicPr>
        <p:blipFill>
          <a:blip r:embed="rId3">
            <a:alphaModFix/>
          </a:blip>
          <a:stretch>
            <a:fillRect/>
          </a:stretch>
        </p:blipFill>
        <p:spPr>
          <a:xfrm>
            <a:off x="4743125" y="228325"/>
            <a:ext cx="3951275" cy="1423900"/>
          </a:xfrm>
          <a:prstGeom prst="rect">
            <a:avLst/>
          </a:prstGeom>
          <a:noFill/>
          <a:ln>
            <a:noFill/>
          </a:ln>
        </p:spPr>
      </p:pic>
      <p:sp>
        <p:nvSpPr>
          <p:cNvPr id="884" name="Google Shape;884;p65"/>
          <p:cNvSpPr txBox="1"/>
          <p:nvPr/>
        </p:nvSpPr>
        <p:spPr>
          <a:xfrm>
            <a:off x="4022850" y="3987350"/>
            <a:ext cx="3346500" cy="1848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200">
                <a:solidFill>
                  <a:srgbClr val="FFFFFF"/>
                </a:solidFill>
                <a:latin typeface="Poppins Medium"/>
                <a:ea typeface="Poppins Medium"/>
                <a:cs typeface="Poppins Medium"/>
                <a:sym typeface="Poppins Medium"/>
              </a:rPr>
              <a:t>PROJECT UPDATE</a:t>
            </a:r>
            <a:endParaRPr sz="700">
              <a:solidFill>
                <a:srgbClr val="FFFFFF"/>
              </a:solidFill>
            </a:endParaRPr>
          </a:p>
        </p:txBody>
      </p:sp>
      <p:sp>
        <p:nvSpPr>
          <p:cNvPr id="885" name="Google Shape;885;p65"/>
          <p:cNvSpPr txBox="1"/>
          <p:nvPr/>
        </p:nvSpPr>
        <p:spPr>
          <a:xfrm>
            <a:off x="4022850" y="4244519"/>
            <a:ext cx="2623200" cy="1539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000">
                <a:solidFill>
                  <a:srgbClr val="FFFFFF"/>
                </a:solidFill>
                <a:latin typeface="Poppins Light"/>
                <a:ea typeface="Poppins Light"/>
                <a:cs typeface="Poppins Light"/>
                <a:sym typeface="Poppins Light"/>
              </a:rPr>
              <a:t>July 12, 2022</a:t>
            </a:r>
            <a:endParaRPr sz="1000">
              <a:solidFill>
                <a:srgbClr val="FFFFFF"/>
              </a:solidFill>
            </a:endParaRPr>
          </a:p>
        </p:txBody>
      </p:sp>
      <p:sp>
        <p:nvSpPr>
          <p:cNvPr id="886" name="Google Shape;886;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890" name="Shape 890"/>
        <p:cNvGrpSpPr/>
        <p:nvPr/>
      </p:nvGrpSpPr>
      <p:grpSpPr>
        <a:xfrm>
          <a:off x="0" y="0"/>
          <a:ext cx="0" cy="0"/>
          <a:chOff x="0" y="0"/>
          <a:chExt cx="0" cy="0"/>
        </a:xfrm>
      </p:grpSpPr>
      <p:sp>
        <p:nvSpPr>
          <p:cNvPr id="891" name="Google Shape;891;p66"/>
          <p:cNvSpPr txBox="1"/>
          <p:nvPr>
            <p:ph type="title"/>
          </p:nvPr>
        </p:nvSpPr>
        <p:spPr>
          <a:xfrm>
            <a:off x="88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Related work</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Create simple table to compare approaches</a:t>
            </a:r>
            <a:endParaRPr sz="1500">
              <a:solidFill>
                <a:schemeClr val="lt1"/>
              </a:solidFill>
              <a:latin typeface="Poppins Light"/>
              <a:ea typeface="Poppins Light"/>
              <a:cs typeface="Poppins Light"/>
              <a:sym typeface="Poppins Light"/>
            </a:endParaRPr>
          </a:p>
        </p:txBody>
      </p:sp>
      <p:sp>
        <p:nvSpPr>
          <p:cNvPr id="892" name="Google Shape;892;p66"/>
          <p:cNvSpPr txBox="1"/>
          <p:nvPr/>
        </p:nvSpPr>
        <p:spPr>
          <a:xfrm>
            <a:off x="2942450" y="278025"/>
            <a:ext cx="58269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Diffusion models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Picture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Assumptions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Issues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Influence embeddings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Picture</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Assumptions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Issues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Us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Machine learning</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We’re the best</a:t>
            </a:r>
            <a:endParaRPr>
              <a:solidFill>
                <a:schemeClr val="lt1"/>
              </a:solidFill>
            </a:endParaRPr>
          </a:p>
        </p:txBody>
      </p:sp>
      <p:sp>
        <p:nvSpPr>
          <p:cNvPr id="893" name="Google Shape;893;p66"/>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897" name="Shape 897"/>
        <p:cNvGrpSpPr/>
        <p:nvPr/>
      </p:nvGrpSpPr>
      <p:grpSpPr>
        <a:xfrm>
          <a:off x="0" y="0"/>
          <a:ext cx="0" cy="0"/>
          <a:chOff x="0" y="0"/>
          <a:chExt cx="0" cy="0"/>
        </a:xfrm>
      </p:grpSpPr>
      <p:sp>
        <p:nvSpPr>
          <p:cNvPr id="898" name="Google Shape;898;p67"/>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ML pipeline</a:t>
            </a:r>
            <a:endParaRPr sz="1500">
              <a:solidFill>
                <a:schemeClr val="lt1"/>
              </a:solidFill>
              <a:latin typeface="Poppins Light"/>
              <a:ea typeface="Poppins Light"/>
              <a:cs typeface="Poppins Light"/>
              <a:sym typeface="Poppins Light"/>
            </a:endParaRPr>
          </a:p>
        </p:txBody>
      </p:sp>
      <p:sp>
        <p:nvSpPr>
          <p:cNvPr id="899" name="Google Shape;899;p67"/>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52" name="Shape 152"/>
        <p:cNvGrpSpPr/>
        <p:nvPr/>
      </p:nvGrpSpPr>
      <p:grpSpPr>
        <a:xfrm>
          <a:off x="0" y="0"/>
          <a:ext cx="0" cy="0"/>
          <a:chOff x="0" y="0"/>
          <a:chExt cx="0" cy="0"/>
        </a:xfrm>
      </p:grpSpPr>
      <p:pic>
        <p:nvPicPr>
          <p:cNvPr id="153" name="Google Shape;153;p32"/>
          <p:cNvPicPr preferRelativeResize="0"/>
          <p:nvPr/>
        </p:nvPicPr>
        <p:blipFill>
          <a:blip r:embed="rId3">
            <a:alphaModFix/>
          </a:blip>
          <a:stretch>
            <a:fillRect/>
          </a:stretch>
        </p:blipFill>
        <p:spPr>
          <a:xfrm>
            <a:off x="7257971" y="80575"/>
            <a:ext cx="1344351" cy="2419348"/>
          </a:xfrm>
          <a:prstGeom prst="rect">
            <a:avLst/>
          </a:prstGeom>
          <a:noFill/>
          <a:ln>
            <a:noFill/>
          </a:ln>
        </p:spPr>
      </p:pic>
      <p:pic>
        <p:nvPicPr>
          <p:cNvPr id="154" name="Google Shape;154;p32"/>
          <p:cNvPicPr preferRelativeResize="0"/>
          <p:nvPr/>
        </p:nvPicPr>
        <p:blipFill>
          <a:blip r:embed="rId4">
            <a:alphaModFix/>
          </a:blip>
          <a:stretch>
            <a:fillRect/>
          </a:stretch>
        </p:blipFill>
        <p:spPr>
          <a:xfrm>
            <a:off x="3800475" y="0"/>
            <a:ext cx="2858056" cy="5143501"/>
          </a:xfrm>
          <a:prstGeom prst="rect">
            <a:avLst/>
          </a:prstGeom>
          <a:noFill/>
          <a:ln>
            <a:noFill/>
          </a:ln>
        </p:spPr>
      </p:pic>
      <p:sp>
        <p:nvSpPr>
          <p:cNvPr id="155" name="Google Shape;155;p32"/>
          <p:cNvSpPr/>
          <p:nvPr/>
        </p:nvSpPr>
        <p:spPr>
          <a:xfrm>
            <a:off x="7643400" y="2670838"/>
            <a:ext cx="187500" cy="192900"/>
          </a:xfrm>
          <a:prstGeom prst="ellipse">
            <a:avLst/>
          </a:prstGeom>
          <a:solidFill>
            <a:srgbClr val="2FF2BA"/>
          </a:solid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2"/>
          <p:cNvSpPr txBox="1"/>
          <p:nvPr/>
        </p:nvSpPr>
        <p:spPr>
          <a:xfrm>
            <a:off x="7877900" y="2590288"/>
            <a:ext cx="89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2FF2BA"/>
                </a:solidFill>
                <a:latin typeface="Poppins Light"/>
                <a:ea typeface="Poppins Light"/>
                <a:cs typeface="Poppins Light"/>
                <a:sym typeface="Poppins Light"/>
              </a:rPr>
              <a:t>Influencer</a:t>
            </a:r>
            <a:endParaRPr sz="1100">
              <a:solidFill>
                <a:srgbClr val="2FF2BA"/>
              </a:solidFill>
              <a:latin typeface="Poppins Light"/>
              <a:ea typeface="Poppins Light"/>
              <a:cs typeface="Poppins Light"/>
              <a:sym typeface="Poppins Light"/>
            </a:endParaRPr>
          </a:p>
        </p:txBody>
      </p:sp>
      <p:sp>
        <p:nvSpPr>
          <p:cNvPr id="157" name="Google Shape;157;p32"/>
          <p:cNvSpPr/>
          <p:nvPr/>
        </p:nvSpPr>
        <p:spPr>
          <a:xfrm>
            <a:off x="7643400" y="3024850"/>
            <a:ext cx="187500" cy="1929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2"/>
          <p:cNvSpPr txBox="1"/>
          <p:nvPr/>
        </p:nvSpPr>
        <p:spPr>
          <a:xfrm>
            <a:off x="7877900" y="2944300"/>
            <a:ext cx="89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Poppins Light"/>
                <a:ea typeface="Poppins Light"/>
                <a:cs typeface="Poppins Light"/>
                <a:sym typeface="Poppins Light"/>
              </a:rPr>
              <a:t>Retweeter</a:t>
            </a:r>
            <a:endParaRPr sz="1100">
              <a:solidFill>
                <a:schemeClr val="lt1"/>
              </a:solidFill>
              <a:latin typeface="Poppins Light"/>
              <a:ea typeface="Poppins Light"/>
              <a:cs typeface="Poppins Light"/>
              <a:sym typeface="Poppins Light"/>
            </a:endParaRPr>
          </a:p>
        </p:txBody>
      </p:sp>
      <p:sp>
        <p:nvSpPr>
          <p:cNvPr id="159" name="Google Shape;159;p32"/>
          <p:cNvSpPr txBox="1"/>
          <p:nvPr/>
        </p:nvSpPr>
        <p:spPr>
          <a:xfrm>
            <a:off x="7881750" y="3272175"/>
            <a:ext cx="1030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94F66"/>
                </a:solidFill>
                <a:latin typeface="Poppins Light"/>
                <a:ea typeface="Poppins Light"/>
                <a:cs typeface="Poppins Light"/>
                <a:sym typeface="Poppins Light"/>
              </a:rPr>
              <a:t>Retweet</a:t>
            </a:r>
            <a:endParaRPr sz="1100">
              <a:solidFill>
                <a:srgbClr val="394F66"/>
              </a:solidFill>
              <a:latin typeface="Poppins Light"/>
              <a:ea typeface="Poppins Light"/>
              <a:cs typeface="Poppins Light"/>
              <a:sym typeface="Poppins Light"/>
            </a:endParaRPr>
          </a:p>
        </p:txBody>
      </p:sp>
      <p:cxnSp>
        <p:nvCxnSpPr>
          <p:cNvPr id="160" name="Google Shape;160;p32"/>
          <p:cNvCxnSpPr/>
          <p:nvPr/>
        </p:nvCxnSpPr>
        <p:spPr>
          <a:xfrm>
            <a:off x="7592550" y="3449175"/>
            <a:ext cx="289200" cy="0"/>
          </a:xfrm>
          <a:prstGeom prst="straightConnector1">
            <a:avLst/>
          </a:prstGeom>
          <a:noFill/>
          <a:ln cap="flat" cmpd="sng" w="19050">
            <a:solidFill>
              <a:srgbClr val="394F66"/>
            </a:solidFill>
            <a:prstDash val="solid"/>
            <a:round/>
            <a:headEnd len="med" w="med" type="none"/>
            <a:tailEnd len="med" w="med" type="triangle"/>
          </a:ln>
        </p:spPr>
      </p:cxnSp>
      <p:sp>
        <p:nvSpPr>
          <p:cNvPr id="161" name="Google Shape;161;p32"/>
          <p:cNvSpPr txBox="1"/>
          <p:nvPr>
            <p:ph type="title"/>
          </p:nvPr>
        </p:nvSpPr>
        <p:spPr>
          <a:xfrm>
            <a:off x="107050" y="2274300"/>
            <a:ext cx="3572100" cy="594900"/>
          </a:xfrm>
          <a:prstGeom prst="rect">
            <a:avLst/>
          </a:prstGeom>
          <a:noFill/>
          <a:ln>
            <a:noFill/>
          </a:ln>
        </p:spPr>
        <p:txBody>
          <a:bodyPr anchorCtr="0" anchor="ctr" bIns="34275" lIns="68575" spcFirstLastPara="1" rIns="68575" wrap="square" tIns="34275">
            <a:noAutofit/>
          </a:bodyPr>
          <a:lstStyle/>
          <a:p>
            <a:pPr indent="0" lvl="0" marL="0" rtl="0" algn="ctr">
              <a:lnSpc>
                <a:spcPct val="90000"/>
              </a:lnSpc>
              <a:spcBef>
                <a:spcPts val="0"/>
              </a:spcBef>
              <a:spcAft>
                <a:spcPts val="0"/>
              </a:spcAft>
              <a:buClr>
                <a:schemeClr val="dk1"/>
              </a:buClr>
              <a:buSzPts val="3000"/>
              <a:buFont typeface="Calibri"/>
              <a:buNone/>
            </a:pPr>
            <a:r>
              <a:rPr lang="en" sz="2400">
                <a:solidFill>
                  <a:srgbClr val="4C6682"/>
                </a:solidFill>
                <a:latin typeface="Poppins SemiBold"/>
                <a:ea typeface="Poppins SemiBold"/>
                <a:cs typeface="Poppins SemiBold"/>
                <a:sym typeface="Poppins SemiBold"/>
              </a:rPr>
              <a:t>Cascades</a:t>
            </a:r>
            <a:endParaRPr sz="2400">
              <a:solidFill>
                <a:srgbClr val="4C6682"/>
              </a:solidFill>
              <a:latin typeface="Poppins SemiBold"/>
              <a:ea typeface="Poppins SemiBold"/>
              <a:cs typeface="Poppins SemiBold"/>
              <a:sym typeface="Poppins SemiBold"/>
            </a:endParaRPr>
          </a:p>
        </p:txBody>
      </p:sp>
      <p:sp>
        <p:nvSpPr>
          <p:cNvPr id="162" name="Google Shape;162;p32"/>
          <p:cNvSpPr txBox="1"/>
          <p:nvPr/>
        </p:nvSpPr>
        <p:spPr>
          <a:xfrm>
            <a:off x="5581175" y="82650"/>
            <a:ext cx="1547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FF2BA"/>
                </a:solidFill>
                <a:latin typeface="Poppins SemiBold"/>
                <a:ea typeface="Poppins SemiBold"/>
                <a:cs typeface="Poppins SemiBold"/>
                <a:sym typeface="Poppins SemiBold"/>
              </a:rPr>
              <a:t>103 retweets</a:t>
            </a:r>
            <a:endParaRPr sz="1200">
              <a:solidFill>
                <a:srgbClr val="2FF2BA"/>
              </a:solidFill>
              <a:latin typeface="Poppins SemiBold"/>
              <a:ea typeface="Poppins SemiBold"/>
              <a:cs typeface="Poppins SemiBold"/>
              <a:sym typeface="Poppins SemiBold"/>
            </a:endParaRPr>
          </a:p>
        </p:txBody>
      </p:sp>
      <p:sp>
        <p:nvSpPr>
          <p:cNvPr id="163" name="Google Shape;163;p32"/>
          <p:cNvSpPr txBox="1"/>
          <p:nvPr/>
        </p:nvSpPr>
        <p:spPr>
          <a:xfrm>
            <a:off x="7786800" y="82650"/>
            <a:ext cx="1547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2FF2BA"/>
                </a:solidFill>
                <a:latin typeface="Poppins SemiBold"/>
                <a:ea typeface="Poppins SemiBold"/>
                <a:cs typeface="Poppins SemiBold"/>
                <a:sym typeface="Poppins SemiBold"/>
              </a:rPr>
              <a:t>6 retweets</a:t>
            </a:r>
            <a:endParaRPr sz="1200">
              <a:solidFill>
                <a:srgbClr val="2FF2BA"/>
              </a:solidFill>
              <a:latin typeface="Poppins SemiBold"/>
              <a:ea typeface="Poppins SemiBold"/>
              <a:cs typeface="Poppins SemiBold"/>
              <a:sym typeface="Poppins SemiBold"/>
            </a:endParaRPr>
          </a:p>
        </p:txBody>
      </p:sp>
      <p:sp>
        <p:nvSpPr>
          <p:cNvPr id="164" name="Google Shape;164;p32"/>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903" name="Shape 903"/>
        <p:cNvGrpSpPr/>
        <p:nvPr/>
      </p:nvGrpSpPr>
      <p:grpSpPr>
        <a:xfrm>
          <a:off x="0" y="0"/>
          <a:ext cx="0" cy="0"/>
          <a:chOff x="0" y="0"/>
          <a:chExt cx="0" cy="0"/>
        </a:xfrm>
      </p:grpSpPr>
      <p:sp>
        <p:nvSpPr>
          <p:cNvPr id="904" name="Google Shape;904;p68"/>
          <p:cNvSpPr txBox="1"/>
          <p:nvPr>
            <p:ph type="title"/>
          </p:nvPr>
        </p:nvSpPr>
        <p:spPr>
          <a:xfrm>
            <a:off x="88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ML Pipeline</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Combine evaluation and EDA of replication</a:t>
            </a:r>
            <a:endParaRPr sz="1500">
              <a:solidFill>
                <a:schemeClr val="lt1"/>
              </a:solidFill>
              <a:latin typeface="Poppins Light"/>
              <a:ea typeface="Poppins Light"/>
              <a:cs typeface="Poppins Light"/>
              <a:sym typeface="Poppins Light"/>
            </a:endParaRPr>
          </a:p>
        </p:txBody>
      </p:sp>
      <p:sp>
        <p:nvSpPr>
          <p:cNvPr id="905" name="Google Shape;905;p68"/>
          <p:cNvSpPr txBox="1"/>
          <p:nvPr/>
        </p:nvSpPr>
        <p:spPr>
          <a:xfrm>
            <a:off x="3347900" y="755400"/>
            <a:ext cx="57342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Train / test split</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We have separated the dataset in train and test cascades based on their time of occurrence. We keep the 18,652 diffusion cascades from the last month of recording as a test set and the 97,034 from the previous 11 months as a train set.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Hyperparameters</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Oversampling of cascades with higher fairness scores</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Etc.</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Evaluation</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C</a:t>
            </a:r>
            <a:r>
              <a:rPr lang="en">
                <a:solidFill>
                  <a:schemeClr val="lt1"/>
                </a:solidFill>
              </a:rPr>
              <a:t>ompute the number of distinct nodes influenced in the test diffusion cascades by the predicted seed set</a:t>
            </a:r>
            <a:endParaRPr>
              <a:solidFill>
                <a:schemeClr val="lt1"/>
              </a:solidFill>
            </a:endParaRPr>
          </a:p>
        </p:txBody>
      </p:sp>
      <p:sp>
        <p:nvSpPr>
          <p:cNvPr id="906" name="Google Shape;906;p6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0" name="Shape 910"/>
        <p:cNvGrpSpPr/>
        <p:nvPr/>
      </p:nvGrpSpPr>
      <p:grpSpPr>
        <a:xfrm>
          <a:off x="0" y="0"/>
          <a:ext cx="0" cy="0"/>
          <a:chOff x="0" y="0"/>
          <a:chExt cx="0" cy="0"/>
        </a:xfrm>
      </p:grpSpPr>
      <p:pic>
        <p:nvPicPr>
          <p:cNvPr id="911" name="Google Shape;911;p69"/>
          <p:cNvPicPr preferRelativeResize="0"/>
          <p:nvPr/>
        </p:nvPicPr>
        <p:blipFill rotWithShape="1">
          <a:blip r:embed="rId3">
            <a:alphaModFix/>
          </a:blip>
          <a:srcRect b="0" l="0" r="0" t="21470"/>
          <a:stretch/>
        </p:blipFill>
        <p:spPr>
          <a:xfrm>
            <a:off x="1969625" y="973650"/>
            <a:ext cx="7051524" cy="3444438"/>
          </a:xfrm>
          <a:prstGeom prst="rect">
            <a:avLst/>
          </a:prstGeom>
          <a:noFill/>
          <a:ln>
            <a:noFill/>
          </a:ln>
        </p:spPr>
      </p:pic>
      <p:sp>
        <p:nvSpPr>
          <p:cNvPr id="912" name="Google Shape;912;p69"/>
          <p:cNvSpPr/>
          <p:nvPr/>
        </p:nvSpPr>
        <p:spPr>
          <a:xfrm>
            <a:off x="0" y="0"/>
            <a:ext cx="9140275" cy="423713"/>
          </a:xfrm>
          <a:custGeom>
            <a:rect b="b" l="l" r="r" t="t"/>
            <a:pathLst>
              <a:path extrusionOk="0" h="286777" w="6186311">
                <a:moveTo>
                  <a:pt x="0" y="0"/>
                </a:moveTo>
                <a:lnTo>
                  <a:pt x="6186311" y="0"/>
                </a:lnTo>
                <a:lnTo>
                  <a:pt x="6186311" y="286777"/>
                </a:lnTo>
                <a:lnTo>
                  <a:pt x="0" y="286777"/>
                </a:lnTo>
                <a:close/>
              </a:path>
            </a:pathLst>
          </a:custGeom>
          <a:solidFill>
            <a:srgbClr val="EEEEEE"/>
          </a:solidFill>
          <a:ln>
            <a:noFill/>
          </a:ln>
        </p:spPr>
      </p:sp>
      <p:sp>
        <p:nvSpPr>
          <p:cNvPr id="913" name="Google Shape;913;p69"/>
          <p:cNvSpPr/>
          <p:nvPr/>
        </p:nvSpPr>
        <p:spPr>
          <a:xfrm>
            <a:off x="0" y="0"/>
            <a:ext cx="425841" cy="425841"/>
          </a:xfrm>
          <a:custGeom>
            <a:rect b="b" l="l" r="r" t="t"/>
            <a:pathLst>
              <a:path extrusionOk="0" h="1913890" w="1913890">
                <a:moveTo>
                  <a:pt x="0" y="0"/>
                </a:moveTo>
                <a:lnTo>
                  <a:pt x="1913890" y="0"/>
                </a:lnTo>
                <a:lnTo>
                  <a:pt x="1913890" y="1913890"/>
                </a:lnTo>
                <a:lnTo>
                  <a:pt x="0" y="1913890"/>
                </a:lnTo>
                <a:close/>
              </a:path>
            </a:pathLst>
          </a:custGeom>
          <a:solidFill>
            <a:srgbClr val="C84B31"/>
          </a:solidFill>
          <a:ln>
            <a:noFill/>
          </a:ln>
        </p:spPr>
      </p:sp>
      <p:sp>
        <p:nvSpPr>
          <p:cNvPr id="914" name="Google Shape;914;p69"/>
          <p:cNvSpPr txBox="1"/>
          <p:nvPr/>
        </p:nvSpPr>
        <p:spPr>
          <a:xfrm>
            <a:off x="561975" y="121455"/>
            <a:ext cx="5296500" cy="184800"/>
          </a:xfrm>
          <a:prstGeom prst="rect">
            <a:avLst/>
          </a:prstGeom>
          <a:noFill/>
          <a:ln>
            <a:noFill/>
          </a:ln>
        </p:spPr>
        <p:txBody>
          <a:bodyPr anchorCtr="0" anchor="t" bIns="0" lIns="0" spcFirstLastPara="1" rIns="0" wrap="square" tIns="0">
            <a:spAutoFit/>
          </a:bodyPr>
          <a:lstStyle/>
          <a:p>
            <a:pPr indent="0" lvl="0" marL="0" marR="0" rtl="0" algn="l">
              <a:lnSpc>
                <a:spcPct val="119958"/>
              </a:lnSpc>
              <a:spcBef>
                <a:spcPts val="0"/>
              </a:spcBef>
              <a:spcAft>
                <a:spcPts val="0"/>
              </a:spcAft>
              <a:buNone/>
            </a:pPr>
            <a:r>
              <a:rPr lang="en" sz="1200">
                <a:solidFill>
                  <a:srgbClr val="2D4263"/>
                </a:solidFill>
                <a:latin typeface="Poppins Medium"/>
                <a:ea typeface="Poppins Medium"/>
                <a:cs typeface="Poppins Medium"/>
                <a:sym typeface="Poppins Medium"/>
              </a:rPr>
              <a:t>Ethical Considerations</a:t>
            </a:r>
            <a:endParaRPr sz="700"/>
          </a:p>
        </p:txBody>
      </p:sp>
      <p:sp>
        <p:nvSpPr>
          <p:cNvPr id="915" name="Google Shape;915;p69"/>
          <p:cNvSpPr txBox="1"/>
          <p:nvPr/>
        </p:nvSpPr>
        <p:spPr>
          <a:xfrm>
            <a:off x="77400" y="651900"/>
            <a:ext cx="4190100" cy="2310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 sz="1500">
                <a:solidFill>
                  <a:srgbClr val="2D4263"/>
                </a:solidFill>
                <a:latin typeface="Poppins Medium"/>
                <a:ea typeface="Poppins Medium"/>
                <a:cs typeface="Poppins Medium"/>
                <a:sym typeface="Poppins Medium"/>
              </a:rPr>
              <a:t>Is this fair information spread?</a:t>
            </a:r>
            <a:endParaRPr sz="700"/>
          </a:p>
        </p:txBody>
      </p:sp>
      <p:sp>
        <p:nvSpPr>
          <p:cNvPr id="916" name="Google Shape;916;p69"/>
          <p:cNvSpPr txBox="1"/>
          <p:nvPr/>
        </p:nvSpPr>
        <p:spPr>
          <a:xfrm>
            <a:off x="77400" y="1108950"/>
            <a:ext cx="4550100" cy="1693200"/>
          </a:xfrm>
          <a:prstGeom prst="rect">
            <a:avLst/>
          </a:prstGeom>
          <a:noFill/>
          <a:ln>
            <a:noFill/>
          </a:ln>
        </p:spPr>
        <p:txBody>
          <a:bodyPr anchorCtr="0" anchor="t" bIns="0" lIns="0" spcFirstLastPara="1" rIns="0" wrap="square" tIns="0">
            <a:spAutoFit/>
          </a:bodyPr>
          <a:lstStyle/>
          <a:p>
            <a:pPr indent="0" lvl="0" marL="0" rtl="0" algn="l">
              <a:lnSpc>
                <a:spcPct val="180000"/>
              </a:lnSpc>
              <a:spcBef>
                <a:spcPts val="0"/>
              </a:spcBef>
              <a:spcAft>
                <a:spcPts val="0"/>
              </a:spcAft>
              <a:buNone/>
            </a:pPr>
            <a:r>
              <a:rPr lang="en" sz="1100">
                <a:solidFill>
                  <a:srgbClr val="2D4263"/>
                </a:solidFill>
                <a:latin typeface="Poppins Light"/>
                <a:ea typeface="Poppins Light"/>
                <a:cs typeface="Poppins Light"/>
                <a:sym typeface="Poppins Light"/>
              </a:rPr>
              <a:t>Consider….</a:t>
            </a:r>
            <a:endParaRPr sz="1100">
              <a:solidFill>
                <a:srgbClr val="2D4263"/>
              </a:solidFill>
              <a:latin typeface="Poppins Light"/>
              <a:ea typeface="Poppins Light"/>
              <a:cs typeface="Poppins Light"/>
              <a:sym typeface="Poppins Light"/>
            </a:endParaRPr>
          </a:p>
          <a:p>
            <a:pPr indent="-298450" lvl="0" marL="457200" rtl="0" algn="l">
              <a:lnSpc>
                <a:spcPct val="180000"/>
              </a:lnSpc>
              <a:spcBef>
                <a:spcPts val="0"/>
              </a:spcBef>
              <a:spcAft>
                <a:spcPts val="0"/>
              </a:spcAft>
              <a:buClr>
                <a:srgbClr val="2D4263"/>
              </a:buClr>
              <a:buSzPts val="1100"/>
              <a:buFont typeface="Poppins Light"/>
              <a:buChar char="●"/>
            </a:pPr>
            <a:r>
              <a:rPr lang="en" sz="1100">
                <a:solidFill>
                  <a:srgbClr val="2D4263"/>
                </a:solidFill>
                <a:latin typeface="Poppins Light"/>
                <a:ea typeface="Poppins Light"/>
                <a:cs typeface="Poppins Light"/>
                <a:sym typeface="Poppins Light"/>
              </a:rPr>
              <a:t>Which attributes are measured, and how</a:t>
            </a:r>
            <a:endParaRPr sz="1100">
              <a:solidFill>
                <a:srgbClr val="2D4263"/>
              </a:solidFill>
              <a:latin typeface="Poppins Light"/>
              <a:ea typeface="Poppins Light"/>
              <a:cs typeface="Poppins Light"/>
              <a:sym typeface="Poppins Light"/>
            </a:endParaRPr>
          </a:p>
          <a:p>
            <a:pPr indent="-298450" lvl="0" marL="457200" rtl="0" algn="l">
              <a:lnSpc>
                <a:spcPct val="180000"/>
              </a:lnSpc>
              <a:spcBef>
                <a:spcPts val="0"/>
              </a:spcBef>
              <a:spcAft>
                <a:spcPts val="0"/>
              </a:spcAft>
              <a:buClr>
                <a:srgbClr val="2D4263"/>
              </a:buClr>
              <a:buSzPts val="1100"/>
              <a:buFont typeface="Poppins Light"/>
              <a:buChar char="●"/>
            </a:pPr>
            <a:r>
              <a:rPr lang="en" sz="1100">
                <a:solidFill>
                  <a:srgbClr val="2D4263"/>
                </a:solidFill>
                <a:latin typeface="Poppins Light"/>
                <a:ea typeface="Poppins Light"/>
                <a:cs typeface="Poppins Light"/>
                <a:sym typeface="Poppins Light"/>
              </a:rPr>
              <a:t>Intersectionality </a:t>
            </a:r>
            <a:endParaRPr sz="1100">
              <a:solidFill>
                <a:srgbClr val="2D4263"/>
              </a:solidFill>
              <a:latin typeface="Poppins Light"/>
              <a:ea typeface="Poppins Light"/>
              <a:cs typeface="Poppins Light"/>
              <a:sym typeface="Poppins Light"/>
            </a:endParaRPr>
          </a:p>
          <a:p>
            <a:pPr indent="-298450" lvl="0" marL="457200" rtl="0" algn="l">
              <a:lnSpc>
                <a:spcPct val="180000"/>
              </a:lnSpc>
              <a:spcBef>
                <a:spcPts val="0"/>
              </a:spcBef>
              <a:spcAft>
                <a:spcPts val="0"/>
              </a:spcAft>
              <a:buClr>
                <a:srgbClr val="2D4263"/>
              </a:buClr>
              <a:buSzPts val="1100"/>
              <a:buFont typeface="Poppins Light"/>
              <a:buChar char="●"/>
            </a:pPr>
            <a:r>
              <a:rPr lang="en" sz="1100">
                <a:solidFill>
                  <a:srgbClr val="2D4263"/>
                </a:solidFill>
                <a:latin typeface="Poppins Light"/>
                <a:ea typeface="Poppins Light"/>
                <a:cs typeface="Poppins Light"/>
                <a:sym typeface="Poppins Light"/>
              </a:rPr>
              <a:t>Other definitions of fairness</a:t>
            </a:r>
            <a:endParaRPr sz="1100">
              <a:solidFill>
                <a:srgbClr val="2D4263"/>
              </a:solidFill>
              <a:latin typeface="Poppins Light"/>
              <a:ea typeface="Poppins Light"/>
              <a:cs typeface="Poppins Light"/>
              <a:sym typeface="Poppins Light"/>
            </a:endParaRPr>
          </a:p>
          <a:p>
            <a:pPr indent="-298450" lvl="0" marL="457200" rtl="0" algn="l">
              <a:lnSpc>
                <a:spcPct val="180000"/>
              </a:lnSpc>
              <a:spcBef>
                <a:spcPts val="0"/>
              </a:spcBef>
              <a:spcAft>
                <a:spcPts val="0"/>
              </a:spcAft>
              <a:buClr>
                <a:srgbClr val="2D4263"/>
              </a:buClr>
              <a:buSzPts val="1100"/>
              <a:buFont typeface="Poppins Light"/>
              <a:buChar char="●"/>
            </a:pPr>
            <a:r>
              <a:rPr lang="en" sz="1100">
                <a:solidFill>
                  <a:srgbClr val="2D4263"/>
                </a:solidFill>
                <a:latin typeface="Poppins Light"/>
                <a:ea typeface="Poppins Light"/>
                <a:cs typeface="Poppins Light"/>
                <a:sym typeface="Poppins Light"/>
              </a:rPr>
              <a:t>Who is excluded from network</a:t>
            </a:r>
            <a:endParaRPr sz="1100">
              <a:solidFill>
                <a:srgbClr val="2D4263"/>
              </a:solidFill>
              <a:latin typeface="Poppins Light"/>
              <a:ea typeface="Poppins Light"/>
              <a:cs typeface="Poppins Light"/>
              <a:sym typeface="Poppins Light"/>
            </a:endParaRPr>
          </a:p>
          <a:p>
            <a:pPr indent="-298450" lvl="0" marL="457200" rtl="0" algn="l">
              <a:lnSpc>
                <a:spcPct val="180000"/>
              </a:lnSpc>
              <a:spcBef>
                <a:spcPts val="0"/>
              </a:spcBef>
              <a:spcAft>
                <a:spcPts val="0"/>
              </a:spcAft>
              <a:buClr>
                <a:srgbClr val="2D4263"/>
              </a:buClr>
              <a:buSzPts val="1100"/>
              <a:buFont typeface="Poppins Light"/>
              <a:buChar char="●"/>
            </a:pPr>
            <a:r>
              <a:rPr lang="en" sz="1100">
                <a:solidFill>
                  <a:srgbClr val="2D4263"/>
                </a:solidFill>
                <a:latin typeface="Poppins Light"/>
                <a:ea typeface="Poppins Light"/>
                <a:cs typeface="Poppins Light"/>
                <a:sym typeface="Poppins Light"/>
              </a:rPr>
              <a:t>Including social actors</a:t>
            </a:r>
            <a:endParaRPr sz="1100">
              <a:solidFill>
                <a:srgbClr val="2D4263"/>
              </a:solidFill>
              <a:latin typeface="Poppins Light"/>
              <a:ea typeface="Poppins Light"/>
              <a:cs typeface="Poppins Light"/>
              <a:sym typeface="Poppins Light"/>
            </a:endParaRPr>
          </a:p>
        </p:txBody>
      </p:sp>
      <p:sp>
        <p:nvSpPr>
          <p:cNvPr id="917" name="Google Shape;917;p69"/>
          <p:cNvSpPr txBox="1"/>
          <p:nvPr/>
        </p:nvSpPr>
        <p:spPr>
          <a:xfrm>
            <a:off x="77380" y="121455"/>
            <a:ext cx="269100" cy="184800"/>
          </a:xfrm>
          <a:prstGeom prst="rect">
            <a:avLst/>
          </a:prstGeom>
          <a:noFill/>
          <a:ln>
            <a:noFill/>
          </a:ln>
        </p:spPr>
        <p:txBody>
          <a:bodyPr anchorCtr="0" anchor="t" bIns="0" lIns="0" spcFirstLastPara="1" rIns="0" wrap="square" tIns="0">
            <a:spAutoFit/>
          </a:bodyPr>
          <a:lstStyle/>
          <a:p>
            <a:pPr indent="0" lvl="0" marL="0" marR="0" rtl="0" algn="ctr">
              <a:lnSpc>
                <a:spcPct val="119958"/>
              </a:lnSpc>
              <a:spcBef>
                <a:spcPts val="0"/>
              </a:spcBef>
              <a:spcAft>
                <a:spcPts val="0"/>
              </a:spcAft>
              <a:buNone/>
            </a:pPr>
            <a:r>
              <a:rPr lang="en" sz="1200">
                <a:solidFill>
                  <a:srgbClr val="EEEEEE"/>
                </a:solidFill>
                <a:latin typeface="Poppins Medium"/>
                <a:ea typeface="Poppins Medium"/>
                <a:cs typeface="Poppins Medium"/>
                <a:sym typeface="Poppins Medium"/>
              </a:rPr>
              <a:t>III</a:t>
            </a:r>
            <a:endParaRPr sz="1200">
              <a:solidFill>
                <a:srgbClr val="EEEEEE"/>
              </a:solidFill>
              <a:latin typeface="Poppins Medium"/>
              <a:ea typeface="Poppins Medium"/>
              <a:cs typeface="Poppins Medium"/>
              <a:sym typeface="Poppins Medium"/>
            </a:endParaRPr>
          </a:p>
        </p:txBody>
      </p:sp>
      <p:sp>
        <p:nvSpPr>
          <p:cNvPr id="918" name="Google Shape;918;p69"/>
          <p:cNvSpPr txBox="1"/>
          <p:nvPr/>
        </p:nvSpPr>
        <p:spPr>
          <a:xfrm>
            <a:off x="3920925" y="4698475"/>
            <a:ext cx="4828500" cy="323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900">
                <a:solidFill>
                  <a:schemeClr val="accent3"/>
                </a:solidFill>
              </a:rPr>
              <a:t>Image: http://www.datasciencepublicpolicy.org/our-work/tools-guides/aequitas/</a:t>
            </a:r>
            <a:endParaRPr sz="900">
              <a:solidFill>
                <a:schemeClr val="accent3"/>
              </a:solidFill>
            </a:endParaRPr>
          </a:p>
        </p:txBody>
      </p:sp>
      <p:sp>
        <p:nvSpPr>
          <p:cNvPr id="919" name="Google Shape;919;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3" name="Shape 923"/>
        <p:cNvGrpSpPr/>
        <p:nvPr/>
      </p:nvGrpSpPr>
      <p:grpSpPr>
        <a:xfrm>
          <a:off x="0" y="0"/>
          <a:ext cx="0" cy="0"/>
          <a:chOff x="0" y="0"/>
          <a:chExt cx="0" cy="0"/>
        </a:xfrm>
      </p:grpSpPr>
      <p:sp>
        <p:nvSpPr>
          <p:cNvPr id="924" name="Google Shape;924;p70"/>
          <p:cNvSpPr/>
          <p:nvPr/>
        </p:nvSpPr>
        <p:spPr>
          <a:xfrm>
            <a:off x="560127" y="1883189"/>
            <a:ext cx="8583720" cy="407287"/>
          </a:xfrm>
          <a:custGeom>
            <a:rect b="b" l="l" r="r" t="t"/>
            <a:pathLst>
              <a:path extrusionOk="0" h="908565" w="6186311">
                <a:moveTo>
                  <a:pt x="0" y="0"/>
                </a:moveTo>
                <a:lnTo>
                  <a:pt x="6186311" y="0"/>
                </a:lnTo>
                <a:lnTo>
                  <a:pt x="6186311" y="908565"/>
                </a:lnTo>
                <a:lnTo>
                  <a:pt x="0" y="908565"/>
                </a:lnTo>
                <a:close/>
              </a:path>
            </a:pathLst>
          </a:custGeom>
          <a:solidFill>
            <a:srgbClr val="2D4263"/>
          </a:solidFill>
          <a:ln>
            <a:noFill/>
          </a:ln>
        </p:spPr>
      </p:sp>
      <p:sp>
        <p:nvSpPr>
          <p:cNvPr id="925" name="Google Shape;925;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9" name="Shape 929"/>
        <p:cNvGrpSpPr/>
        <p:nvPr/>
      </p:nvGrpSpPr>
      <p:grpSpPr>
        <a:xfrm>
          <a:off x="0" y="0"/>
          <a:ext cx="0" cy="0"/>
          <a:chOff x="0" y="0"/>
          <a:chExt cx="0" cy="0"/>
        </a:xfrm>
      </p:grpSpPr>
      <p:sp>
        <p:nvSpPr>
          <p:cNvPr id="930" name="Google Shape;930;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31" name="Google Shape;931;p7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8450" lvl="2" marL="1828800" rtl="0" algn="l">
              <a:spcBef>
                <a:spcPts val="0"/>
              </a:spcBef>
              <a:spcAft>
                <a:spcPts val="0"/>
              </a:spcAft>
              <a:buClr>
                <a:schemeClr val="dk1"/>
              </a:buClr>
              <a:buSzPts val="1100"/>
              <a:buChar char="■"/>
            </a:pPr>
            <a:r>
              <a:rPr lang="en" sz="1100">
                <a:solidFill>
                  <a:schemeClr val="dk1"/>
                </a:solidFill>
              </a:rPr>
              <a:t>Narrative – </a:t>
            </a:r>
            <a:r>
              <a:rPr lang="en" sz="1100">
                <a:solidFill>
                  <a:schemeClr val="dk1"/>
                </a:solidFill>
                <a:highlight>
                  <a:srgbClr val="00FFFF"/>
                </a:highlight>
              </a:rPr>
              <a:t>Morgan feedback priority</a:t>
            </a:r>
            <a:endParaRPr sz="1100">
              <a:solidFill>
                <a:schemeClr val="dk1"/>
              </a:solidFill>
              <a:highlight>
                <a:srgbClr val="00FFFF"/>
              </a:highlight>
            </a:endParaRPr>
          </a:p>
          <a:p>
            <a:pPr indent="-298450" lvl="3" marL="2286000" rtl="0" algn="l">
              <a:spcBef>
                <a:spcPts val="0"/>
              </a:spcBef>
              <a:spcAft>
                <a:spcPts val="0"/>
              </a:spcAft>
              <a:buClr>
                <a:schemeClr val="dk1"/>
              </a:buClr>
              <a:buSzPts val="1100"/>
              <a:buChar char="●"/>
            </a:pPr>
            <a:r>
              <a:rPr lang="en" sz="1100">
                <a:solidFill>
                  <a:schemeClr val="dk1"/>
                </a:solidFill>
                <a:highlight>
                  <a:srgbClr val="00FFFF"/>
                </a:highlight>
              </a:rPr>
              <a:t>Intro / Problem Statement - Shorten</a:t>
            </a:r>
            <a:endParaRPr sz="1100">
              <a:solidFill>
                <a:schemeClr val="dk1"/>
              </a:solidFill>
              <a:highlight>
                <a:srgbClr val="00FFFF"/>
              </a:highlight>
            </a:endParaRPr>
          </a:p>
          <a:p>
            <a:pPr indent="-298450" lvl="3" marL="2286000" rtl="0" algn="l">
              <a:spcBef>
                <a:spcPts val="0"/>
              </a:spcBef>
              <a:spcAft>
                <a:spcPts val="0"/>
              </a:spcAft>
              <a:buClr>
                <a:schemeClr val="dk1"/>
              </a:buClr>
              <a:buSzPts val="1100"/>
              <a:buChar char="●"/>
            </a:pPr>
            <a:r>
              <a:rPr lang="en" sz="1100">
                <a:solidFill>
                  <a:schemeClr val="dk1"/>
                </a:solidFill>
              </a:rPr>
              <a:t>Related Work - Here’s how other people solved this problem - PRESO #3</a:t>
            </a:r>
            <a:endParaRPr sz="1100">
              <a:solidFill>
                <a:schemeClr val="dk1"/>
              </a:solidFill>
            </a:endParaRPr>
          </a:p>
          <a:p>
            <a:pPr indent="-298450" lvl="4" marL="2743200" rtl="0" algn="l">
              <a:spcBef>
                <a:spcPts val="0"/>
              </a:spcBef>
              <a:spcAft>
                <a:spcPts val="0"/>
              </a:spcAft>
              <a:buClr>
                <a:schemeClr val="dk1"/>
              </a:buClr>
              <a:buSzPts val="1100"/>
              <a:buChar char="○"/>
            </a:pPr>
            <a:r>
              <a:rPr lang="en" sz="1100">
                <a:solidFill>
                  <a:schemeClr val="dk1"/>
                </a:solidFill>
              </a:rPr>
              <a:t>High level summary with references in appendix</a:t>
            </a:r>
            <a:endParaRPr sz="1100">
              <a:solidFill>
                <a:schemeClr val="dk1"/>
              </a:solidFill>
            </a:endParaRPr>
          </a:p>
          <a:p>
            <a:pPr indent="-298450" lvl="3" marL="2286000" rtl="0" algn="l">
              <a:spcBef>
                <a:spcPts val="0"/>
              </a:spcBef>
              <a:spcAft>
                <a:spcPts val="0"/>
              </a:spcAft>
              <a:buClr>
                <a:schemeClr val="dk1"/>
              </a:buClr>
              <a:buSzPts val="1100"/>
              <a:buChar char="●"/>
            </a:pPr>
            <a:r>
              <a:rPr lang="en" sz="1100">
                <a:solidFill>
                  <a:schemeClr val="dk1"/>
                </a:solidFill>
              </a:rPr>
              <a:t>Algorithm Solution</a:t>
            </a:r>
            <a:endParaRPr sz="1100">
              <a:solidFill>
                <a:schemeClr val="dk1"/>
              </a:solidFill>
            </a:endParaRPr>
          </a:p>
          <a:p>
            <a:pPr indent="-298450" lvl="4" marL="2743200" rtl="0" algn="l">
              <a:spcBef>
                <a:spcPts val="0"/>
              </a:spcBef>
              <a:spcAft>
                <a:spcPts val="0"/>
              </a:spcAft>
              <a:buClr>
                <a:schemeClr val="dk1"/>
              </a:buClr>
              <a:buSzPts val="1100"/>
              <a:buChar char="○"/>
            </a:pPr>
            <a:r>
              <a:rPr lang="en" sz="1100">
                <a:solidFill>
                  <a:schemeClr val="dk1"/>
                </a:solidFill>
              </a:rPr>
              <a:t>FPS / FAC walk through</a:t>
            </a:r>
            <a:endParaRPr sz="1100">
              <a:solidFill>
                <a:schemeClr val="dk1"/>
              </a:solidFill>
            </a:endParaRPr>
          </a:p>
          <a:p>
            <a:pPr indent="-298450" lvl="3" marL="2286000" rtl="0" algn="l">
              <a:spcBef>
                <a:spcPts val="0"/>
              </a:spcBef>
              <a:spcAft>
                <a:spcPts val="0"/>
              </a:spcAft>
              <a:buClr>
                <a:schemeClr val="dk1"/>
              </a:buClr>
              <a:buSzPts val="1100"/>
              <a:buChar char="●"/>
            </a:pPr>
            <a:r>
              <a:rPr lang="en" sz="1100">
                <a:solidFill>
                  <a:schemeClr val="dk1"/>
                </a:solidFill>
              </a:rPr>
              <a:t>Replication Results – Does this match what the paper stated </a:t>
            </a:r>
            <a:r>
              <a:rPr lang="en" sz="1100">
                <a:solidFill>
                  <a:schemeClr val="dk1"/>
                </a:solidFill>
              </a:rPr>
              <a:t>- PRESO #3</a:t>
            </a:r>
            <a:endParaRPr sz="1100">
              <a:solidFill>
                <a:schemeClr val="dk1"/>
              </a:solidFill>
            </a:endParaRPr>
          </a:p>
          <a:p>
            <a:pPr indent="-298450" lvl="4" marL="2743200" rtl="0" algn="l">
              <a:spcBef>
                <a:spcPts val="0"/>
              </a:spcBef>
              <a:spcAft>
                <a:spcPts val="0"/>
              </a:spcAft>
              <a:buClr>
                <a:schemeClr val="dk1"/>
              </a:buClr>
              <a:buSzPts val="1100"/>
              <a:buChar char="○"/>
            </a:pPr>
            <a:r>
              <a:rPr lang="en" sz="1100">
                <a:solidFill>
                  <a:schemeClr val="dk1"/>
                </a:solidFill>
              </a:rPr>
              <a:t>Depends on if we hear from other researchers but might not be ready by presentation #2</a:t>
            </a:r>
            <a:endParaRPr sz="1100">
              <a:solidFill>
                <a:schemeClr val="dk1"/>
              </a:solidFill>
            </a:endParaRPr>
          </a:p>
          <a:p>
            <a:pPr indent="-298450" lvl="3" marL="2286000" rtl="0" algn="l">
              <a:spcBef>
                <a:spcPts val="0"/>
              </a:spcBef>
              <a:spcAft>
                <a:spcPts val="0"/>
              </a:spcAft>
              <a:buClr>
                <a:schemeClr val="dk1"/>
              </a:buClr>
              <a:buSzPts val="1100"/>
              <a:buChar char="●"/>
            </a:pPr>
            <a:r>
              <a:rPr lang="en" sz="1100">
                <a:solidFill>
                  <a:schemeClr val="dk1"/>
                </a:solidFill>
              </a:rPr>
              <a:t>Edge Cases? – TBD </a:t>
            </a:r>
            <a:r>
              <a:rPr lang="en" sz="1100">
                <a:solidFill>
                  <a:schemeClr val="dk1"/>
                </a:solidFill>
              </a:rPr>
              <a:t>- PRESO #3</a:t>
            </a:r>
            <a:endParaRPr sz="1100">
              <a:solidFill>
                <a:schemeClr val="dk1"/>
              </a:solidFill>
            </a:endParaRPr>
          </a:p>
          <a:p>
            <a:pPr indent="-298450" lvl="3" marL="2286000" rtl="0" algn="l">
              <a:spcBef>
                <a:spcPts val="0"/>
              </a:spcBef>
              <a:spcAft>
                <a:spcPts val="0"/>
              </a:spcAft>
              <a:buClr>
                <a:schemeClr val="dk1"/>
              </a:buClr>
              <a:buSzPts val="1100"/>
              <a:buChar char="●"/>
            </a:pPr>
            <a:r>
              <a:rPr lang="en" sz="1100">
                <a:solidFill>
                  <a:schemeClr val="dk1"/>
                </a:solidFill>
                <a:highlight>
                  <a:srgbClr val="00FFFF"/>
                </a:highlight>
              </a:rPr>
              <a:t>Ethical Considerations</a:t>
            </a:r>
            <a:endParaRPr sz="1100">
              <a:solidFill>
                <a:schemeClr val="dk1"/>
              </a:solidFill>
              <a:highlight>
                <a:srgbClr val="00FFFF"/>
              </a:highlight>
            </a:endParaRPr>
          </a:p>
          <a:p>
            <a:pPr indent="-298450" lvl="3" marL="2286000" rtl="0" algn="l">
              <a:spcBef>
                <a:spcPts val="0"/>
              </a:spcBef>
              <a:spcAft>
                <a:spcPts val="0"/>
              </a:spcAft>
              <a:buClr>
                <a:schemeClr val="dk1"/>
              </a:buClr>
              <a:buSzPts val="1100"/>
              <a:buChar char="●"/>
            </a:pPr>
            <a:r>
              <a:rPr lang="en" sz="1100">
                <a:solidFill>
                  <a:schemeClr val="dk1"/>
                </a:solidFill>
              </a:rPr>
              <a:t>Conclusions</a:t>
            </a:r>
            <a:endParaRPr/>
          </a:p>
        </p:txBody>
      </p:sp>
      <p:sp>
        <p:nvSpPr>
          <p:cNvPr id="932" name="Google Shape;932;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936" name="Shape 936"/>
        <p:cNvGrpSpPr/>
        <p:nvPr/>
      </p:nvGrpSpPr>
      <p:grpSpPr>
        <a:xfrm>
          <a:off x="0" y="0"/>
          <a:ext cx="0" cy="0"/>
          <a:chOff x="0" y="0"/>
          <a:chExt cx="0" cy="0"/>
        </a:xfrm>
      </p:grpSpPr>
      <p:sp>
        <p:nvSpPr>
          <p:cNvPr id="937" name="Google Shape;937;p72"/>
          <p:cNvSpPr txBox="1"/>
          <p:nvPr>
            <p:ph type="title"/>
          </p:nvPr>
        </p:nvSpPr>
        <p:spPr>
          <a:xfrm>
            <a:off x="88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rgbClr val="74A6F4"/>
              </a:buClr>
              <a:buSzPts val="1500"/>
              <a:buFont typeface="Poppins"/>
              <a:buAutoNum type="arabicPeriod"/>
            </a:pPr>
            <a:r>
              <a:rPr b="1" lang="en" sz="1500">
                <a:solidFill>
                  <a:srgbClr val="74A6F4"/>
                </a:solidFill>
                <a:latin typeface="Poppins"/>
                <a:ea typeface="Poppins"/>
                <a:cs typeface="Poppins"/>
                <a:sym typeface="Poppins"/>
              </a:rPr>
              <a:t>Influence model</a:t>
            </a:r>
            <a:endParaRPr b="1" sz="1500">
              <a:solidFill>
                <a:srgbClr val="74A6F4"/>
              </a:solidFill>
              <a:latin typeface="Poppins"/>
              <a:ea typeface="Poppins"/>
              <a:cs typeface="Poppins"/>
              <a:sym typeface="Poppins"/>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sp>
        <p:nvSpPr>
          <p:cNvPr id="938" name="Google Shape;938;p72"/>
          <p:cNvSpPr txBox="1"/>
          <p:nvPr/>
        </p:nvSpPr>
        <p:spPr>
          <a:xfrm>
            <a:off x="3580975" y="1033388"/>
            <a:ext cx="51435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a:solidFill>
                  <a:schemeClr val="lt1"/>
                </a:solidFill>
                <a:latin typeface="Poppins SemiBold"/>
                <a:ea typeface="Poppins SemiBold"/>
                <a:cs typeface="Poppins SemiBold"/>
                <a:sym typeface="Poppins SemiBold"/>
              </a:rPr>
              <a:t>Representation learning with </a:t>
            </a:r>
            <a:r>
              <a:rPr lang="en">
                <a:solidFill>
                  <a:srgbClr val="2FF2BA"/>
                </a:solidFill>
                <a:latin typeface="Poppins SemiBold"/>
                <a:ea typeface="Poppins SemiBold"/>
                <a:cs typeface="Poppins SemiBold"/>
                <a:sym typeface="Poppins SemiBold"/>
              </a:rPr>
              <a:t>cascade context</a:t>
            </a:r>
            <a:r>
              <a:rPr lang="en">
                <a:solidFill>
                  <a:schemeClr val="lt1"/>
                </a:solidFill>
                <a:latin typeface="Poppins SemiBold"/>
                <a:ea typeface="Poppins SemiBold"/>
                <a:cs typeface="Poppins SemiBold"/>
                <a:sym typeface="Poppins SemiBold"/>
              </a:rPr>
              <a:t> to infer </a:t>
            </a:r>
            <a:r>
              <a:rPr lang="en">
                <a:solidFill>
                  <a:srgbClr val="74A6F4"/>
                </a:solidFill>
                <a:latin typeface="Poppins SemiBold"/>
                <a:ea typeface="Poppins SemiBold"/>
                <a:cs typeface="Poppins SemiBold"/>
                <a:sym typeface="Poppins SemiBold"/>
              </a:rPr>
              <a:t>diffusion probabilities</a:t>
            </a:r>
            <a:r>
              <a:rPr lang="en">
                <a:solidFill>
                  <a:schemeClr val="lt1"/>
                </a:solidFill>
                <a:latin typeface="Poppins SemiBold"/>
                <a:ea typeface="Poppins SemiBold"/>
                <a:cs typeface="Poppins SemiBold"/>
                <a:sym typeface="Poppins SemiBold"/>
              </a:rPr>
              <a:t> between seed and target users</a:t>
            </a:r>
            <a:endParaRPr>
              <a:solidFill>
                <a:schemeClr val="lt1"/>
              </a:solidFill>
              <a:latin typeface="Poppins SemiBold"/>
              <a:ea typeface="Poppins SemiBold"/>
              <a:cs typeface="Poppins SemiBold"/>
              <a:sym typeface="Poppins SemiBold"/>
            </a:endParaRPr>
          </a:p>
        </p:txBody>
      </p:sp>
      <p:sp>
        <p:nvSpPr>
          <p:cNvPr id="939" name="Google Shape;939;p72"/>
          <p:cNvSpPr/>
          <p:nvPr/>
        </p:nvSpPr>
        <p:spPr>
          <a:xfrm>
            <a:off x="6191875" y="2517650"/>
            <a:ext cx="426000" cy="213000"/>
          </a:xfrm>
          <a:prstGeom prst="rightArrow">
            <a:avLst>
              <a:gd fmla="val 50000" name="adj1"/>
              <a:gd fmla="val 5000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72"/>
          <p:cNvGrpSpPr/>
          <p:nvPr/>
        </p:nvGrpSpPr>
        <p:grpSpPr>
          <a:xfrm>
            <a:off x="4162264" y="1936286"/>
            <a:ext cx="1087943" cy="1364218"/>
            <a:chOff x="6864388" y="1106479"/>
            <a:chExt cx="938529" cy="1176862"/>
          </a:xfrm>
        </p:grpSpPr>
        <p:cxnSp>
          <p:nvCxnSpPr>
            <p:cNvPr id="941" name="Google Shape;941;p72"/>
            <p:cNvCxnSpPr>
              <a:endCxn id="942" idx="3"/>
            </p:cNvCxnSpPr>
            <p:nvPr/>
          </p:nvCxnSpPr>
          <p:spPr>
            <a:xfrm flipH="1" rot="10800000">
              <a:off x="6962580" y="1190213"/>
              <a:ext cx="756600" cy="504600"/>
            </a:xfrm>
            <a:prstGeom prst="straightConnector1">
              <a:avLst/>
            </a:prstGeom>
            <a:noFill/>
            <a:ln cap="flat" cmpd="sng" w="9525">
              <a:solidFill>
                <a:schemeClr val="accent3"/>
              </a:solidFill>
              <a:prstDash val="solid"/>
              <a:round/>
              <a:headEnd len="med" w="med" type="none"/>
              <a:tailEnd len="med" w="med" type="none"/>
            </a:ln>
          </p:spPr>
        </p:cxnSp>
        <p:cxnSp>
          <p:nvCxnSpPr>
            <p:cNvPr id="943" name="Google Shape;943;p72"/>
            <p:cNvCxnSpPr>
              <a:stCxn id="944" idx="6"/>
              <a:endCxn id="945" idx="2"/>
            </p:cNvCxnSpPr>
            <p:nvPr/>
          </p:nvCxnSpPr>
          <p:spPr>
            <a:xfrm flipH="1" rot="10800000">
              <a:off x="6962488" y="14252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946" name="Google Shape;946;p72"/>
            <p:cNvCxnSpPr>
              <a:stCxn id="944" idx="6"/>
              <a:endCxn id="947" idx="2"/>
            </p:cNvCxnSpPr>
            <p:nvPr/>
          </p:nvCxnSpPr>
          <p:spPr>
            <a:xfrm>
              <a:off x="6962488" y="1694938"/>
              <a:ext cx="742200" cy="0"/>
            </a:xfrm>
            <a:prstGeom prst="straightConnector1">
              <a:avLst/>
            </a:prstGeom>
            <a:noFill/>
            <a:ln cap="flat" cmpd="sng" w="9525">
              <a:solidFill>
                <a:schemeClr val="accent3"/>
              </a:solidFill>
              <a:prstDash val="solid"/>
              <a:round/>
              <a:headEnd len="med" w="med" type="none"/>
              <a:tailEnd len="med" w="med" type="none"/>
            </a:ln>
          </p:spPr>
        </p:cxnSp>
        <p:cxnSp>
          <p:nvCxnSpPr>
            <p:cNvPr id="948" name="Google Shape;948;p72"/>
            <p:cNvCxnSpPr>
              <a:stCxn id="944" idx="6"/>
              <a:endCxn id="949" idx="2"/>
            </p:cNvCxnSpPr>
            <p:nvPr/>
          </p:nvCxnSpPr>
          <p:spPr>
            <a:xfrm>
              <a:off x="6962488" y="16949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950" name="Google Shape;950;p72"/>
            <p:cNvCxnSpPr>
              <a:stCxn id="944" idx="6"/>
              <a:endCxn id="951" idx="1"/>
            </p:cNvCxnSpPr>
            <p:nvPr/>
          </p:nvCxnSpPr>
          <p:spPr>
            <a:xfrm>
              <a:off x="6962488" y="1694938"/>
              <a:ext cx="756600" cy="504600"/>
            </a:xfrm>
            <a:prstGeom prst="straightConnector1">
              <a:avLst/>
            </a:prstGeom>
            <a:noFill/>
            <a:ln cap="flat" cmpd="sng" w="9525">
              <a:solidFill>
                <a:schemeClr val="accent3"/>
              </a:solidFill>
              <a:prstDash val="solid"/>
              <a:round/>
              <a:headEnd len="med" w="med" type="none"/>
              <a:tailEnd len="med" w="med" type="none"/>
            </a:ln>
          </p:spPr>
        </p:cxnSp>
        <p:sp>
          <p:nvSpPr>
            <p:cNvPr id="944" name="Google Shape;944;p72"/>
            <p:cNvSpPr/>
            <p:nvPr/>
          </p:nvSpPr>
          <p:spPr>
            <a:xfrm>
              <a:off x="6864388" y="1645888"/>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2"/>
            <p:cNvSpPr/>
            <p:nvPr/>
          </p:nvSpPr>
          <p:spPr>
            <a:xfrm>
              <a:off x="7704814" y="1106479"/>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2"/>
            <p:cNvSpPr/>
            <p:nvPr/>
          </p:nvSpPr>
          <p:spPr>
            <a:xfrm>
              <a:off x="7704806" y="1376206"/>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2"/>
            <p:cNvSpPr/>
            <p:nvPr/>
          </p:nvSpPr>
          <p:spPr>
            <a:xfrm>
              <a:off x="7704817" y="164589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2"/>
            <p:cNvSpPr/>
            <p:nvPr/>
          </p:nvSpPr>
          <p:spPr>
            <a:xfrm>
              <a:off x="7704807" y="191557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2"/>
            <p:cNvSpPr/>
            <p:nvPr/>
          </p:nvSpPr>
          <p:spPr>
            <a:xfrm>
              <a:off x="7704788" y="2185241"/>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72"/>
          <p:cNvGrpSpPr/>
          <p:nvPr/>
        </p:nvGrpSpPr>
        <p:grpSpPr>
          <a:xfrm>
            <a:off x="3580983" y="2550585"/>
            <a:ext cx="499800" cy="135600"/>
            <a:chOff x="3580983" y="2550585"/>
            <a:chExt cx="499800" cy="135600"/>
          </a:xfrm>
        </p:grpSpPr>
        <p:sp>
          <p:nvSpPr>
            <p:cNvPr id="953" name="Google Shape;953;p72"/>
            <p:cNvSpPr/>
            <p:nvPr/>
          </p:nvSpPr>
          <p:spPr>
            <a:xfrm>
              <a:off x="3580983" y="2550585"/>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2"/>
            <p:cNvSpPr/>
            <p:nvPr/>
          </p:nvSpPr>
          <p:spPr>
            <a:xfrm>
              <a:off x="3597733" y="2564495"/>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2"/>
            <p:cNvSpPr/>
            <p:nvPr/>
          </p:nvSpPr>
          <p:spPr>
            <a:xfrm>
              <a:off x="3716435" y="2564495"/>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72"/>
            <p:cNvSpPr/>
            <p:nvPr/>
          </p:nvSpPr>
          <p:spPr>
            <a:xfrm>
              <a:off x="3835137" y="2564495"/>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57" name="Google Shape;957;p72"/>
            <p:cNvSpPr/>
            <p:nvPr/>
          </p:nvSpPr>
          <p:spPr>
            <a:xfrm>
              <a:off x="3953839" y="2564495"/>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sp>
        <p:nvSpPr>
          <p:cNvPr id="958" name="Google Shape;958;p72"/>
          <p:cNvSpPr/>
          <p:nvPr/>
        </p:nvSpPr>
        <p:spPr>
          <a:xfrm>
            <a:off x="5328853" y="1921052"/>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2"/>
          <p:cNvSpPr/>
          <p:nvPr/>
        </p:nvSpPr>
        <p:spPr>
          <a:xfrm>
            <a:off x="5345604" y="1934963"/>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2"/>
          <p:cNvSpPr/>
          <p:nvPr/>
        </p:nvSpPr>
        <p:spPr>
          <a:xfrm>
            <a:off x="5464306" y="1934963"/>
            <a:ext cx="107700" cy="107700"/>
          </a:xfrm>
          <a:prstGeom prst="rect">
            <a:avLst/>
          </a:prstGeom>
          <a:solidFill>
            <a:srgbClr val="B9B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61" name="Google Shape;961;p72"/>
          <p:cNvSpPr/>
          <p:nvPr/>
        </p:nvSpPr>
        <p:spPr>
          <a:xfrm>
            <a:off x="5583008" y="1934963"/>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962" name="Google Shape;962;p72"/>
          <p:cNvSpPr/>
          <p:nvPr/>
        </p:nvSpPr>
        <p:spPr>
          <a:xfrm>
            <a:off x="5701710" y="1934963"/>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2"/>
          <p:cNvSpPr/>
          <p:nvPr/>
        </p:nvSpPr>
        <p:spPr>
          <a:xfrm>
            <a:off x="5328853" y="2230066"/>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2"/>
          <p:cNvSpPr/>
          <p:nvPr/>
        </p:nvSpPr>
        <p:spPr>
          <a:xfrm>
            <a:off x="5345604" y="2243977"/>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65" name="Google Shape;965;p72"/>
          <p:cNvSpPr/>
          <p:nvPr/>
        </p:nvSpPr>
        <p:spPr>
          <a:xfrm>
            <a:off x="5464306" y="2243977"/>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2"/>
          <p:cNvSpPr/>
          <p:nvPr/>
        </p:nvSpPr>
        <p:spPr>
          <a:xfrm>
            <a:off x="5583008" y="2243977"/>
            <a:ext cx="107700" cy="107700"/>
          </a:xfrm>
          <a:prstGeom prst="rect">
            <a:avLst/>
          </a:prstGeom>
          <a:solidFill>
            <a:srgbClr val="B7D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72"/>
          <p:cNvSpPr/>
          <p:nvPr/>
        </p:nvSpPr>
        <p:spPr>
          <a:xfrm>
            <a:off x="5701710" y="2243977"/>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72"/>
          <p:cNvSpPr/>
          <p:nvPr/>
        </p:nvSpPr>
        <p:spPr>
          <a:xfrm>
            <a:off x="5331751" y="2550585"/>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2"/>
          <p:cNvSpPr/>
          <p:nvPr/>
        </p:nvSpPr>
        <p:spPr>
          <a:xfrm>
            <a:off x="5348502" y="2564495"/>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70" name="Google Shape;970;p72"/>
          <p:cNvSpPr/>
          <p:nvPr/>
        </p:nvSpPr>
        <p:spPr>
          <a:xfrm>
            <a:off x="5467204" y="2564495"/>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2"/>
          <p:cNvSpPr/>
          <p:nvPr/>
        </p:nvSpPr>
        <p:spPr>
          <a:xfrm>
            <a:off x="5585906" y="2564495"/>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2"/>
          <p:cNvSpPr/>
          <p:nvPr/>
        </p:nvSpPr>
        <p:spPr>
          <a:xfrm>
            <a:off x="5704608" y="2564495"/>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973" name="Google Shape;973;p72"/>
          <p:cNvSpPr/>
          <p:nvPr/>
        </p:nvSpPr>
        <p:spPr>
          <a:xfrm>
            <a:off x="5331751" y="2871104"/>
            <a:ext cx="499800" cy="135600"/>
          </a:xfrm>
          <a:prstGeom prst="rect">
            <a:avLst/>
          </a:prstGeom>
          <a:solidFill>
            <a:srgbClr val="74A6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74" name="Google Shape;974;p72"/>
          <p:cNvSpPr/>
          <p:nvPr/>
        </p:nvSpPr>
        <p:spPr>
          <a:xfrm>
            <a:off x="5348502" y="2885014"/>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2"/>
          <p:cNvSpPr/>
          <p:nvPr/>
        </p:nvSpPr>
        <p:spPr>
          <a:xfrm>
            <a:off x="5467204" y="2885014"/>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976" name="Google Shape;976;p72"/>
          <p:cNvSpPr/>
          <p:nvPr/>
        </p:nvSpPr>
        <p:spPr>
          <a:xfrm>
            <a:off x="5585906" y="2885014"/>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2"/>
          <p:cNvSpPr/>
          <p:nvPr/>
        </p:nvSpPr>
        <p:spPr>
          <a:xfrm>
            <a:off x="5704608" y="2885014"/>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78" name="Google Shape;978;p72"/>
          <p:cNvSpPr/>
          <p:nvPr/>
        </p:nvSpPr>
        <p:spPr>
          <a:xfrm>
            <a:off x="5331751" y="3191623"/>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2"/>
          <p:cNvSpPr/>
          <p:nvPr/>
        </p:nvSpPr>
        <p:spPr>
          <a:xfrm>
            <a:off x="5348502" y="3205533"/>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2"/>
          <p:cNvSpPr/>
          <p:nvPr/>
        </p:nvSpPr>
        <p:spPr>
          <a:xfrm>
            <a:off x="5467204" y="3205533"/>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2"/>
          <p:cNvSpPr/>
          <p:nvPr/>
        </p:nvSpPr>
        <p:spPr>
          <a:xfrm>
            <a:off x="5585906" y="3205533"/>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982" name="Google Shape;982;p72"/>
          <p:cNvSpPr/>
          <p:nvPr/>
        </p:nvSpPr>
        <p:spPr>
          <a:xfrm>
            <a:off x="5704608" y="3205533"/>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nvGrpSpPr>
          <p:cNvPr id="983" name="Google Shape;983;p72"/>
          <p:cNvGrpSpPr/>
          <p:nvPr/>
        </p:nvGrpSpPr>
        <p:grpSpPr>
          <a:xfrm>
            <a:off x="6978274" y="1942047"/>
            <a:ext cx="1087943" cy="1364218"/>
            <a:chOff x="6896875" y="3632042"/>
            <a:chExt cx="938529" cy="1176862"/>
          </a:xfrm>
        </p:grpSpPr>
        <p:grpSp>
          <p:nvGrpSpPr>
            <p:cNvPr id="984" name="Google Shape;984;p72"/>
            <p:cNvGrpSpPr/>
            <p:nvPr/>
          </p:nvGrpSpPr>
          <p:grpSpPr>
            <a:xfrm>
              <a:off x="6896875" y="3632042"/>
              <a:ext cx="938529" cy="1176862"/>
              <a:chOff x="6864388" y="1106479"/>
              <a:chExt cx="938529" cy="1176862"/>
            </a:xfrm>
          </p:grpSpPr>
          <p:cxnSp>
            <p:nvCxnSpPr>
              <p:cNvPr id="985" name="Google Shape;985;p72"/>
              <p:cNvCxnSpPr>
                <a:endCxn id="986" idx="3"/>
              </p:cNvCxnSpPr>
              <p:nvPr/>
            </p:nvCxnSpPr>
            <p:spPr>
              <a:xfrm flipH="1" rot="10800000">
                <a:off x="6962580" y="1190213"/>
                <a:ext cx="756600" cy="504600"/>
              </a:xfrm>
              <a:prstGeom prst="straightConnector1">
                <a:avLst/>
              </a:prstGeom>
              <a:noFill/>
              <a:ln cap="flat" cmpd="sng" w="9525">
                <a:solidFill>
                  <a:schemeClr val="accent3"/>
                </a:solidFill>
                <a:prstDash val="solid"/>
                <a:round/>
                <a:headEnd len="med" w="med" type="none"/>
                <a:tailEnd len="med" w="med" type="none"/>
              </a:ln>
            </p:spPr>
          </p:cxnSp>
          <p:cxnSp>
            <p:nvCxnSpPr>
              <p:cNvPr id="987" name="Google Shape;987;p72"/>
              <p:cNvCxnSpPr>
                <a:stCxn id="988" idx="6"/>
                <a:endCxn id="989" idx="2"/>
              </p:cNvCxnSpPr>
              <p:nvPr/>
            </p:nvCxnSpPr>
            <p:spPr>
              <a:xfrm flipH="1" rot="10800000">
                <a:off x="6962488" y="14252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990" name="Google Shape;990;p72"/>
              <p:cNvCxnSpPr>
                <a:stCxn id="988" idx="6"/>
                <a:endCxn id="991" idx="2"/>
              </p:cNvCxnSpPr>
              <p:nvPr/>
            </p:nvCxnSpPr>
            <p:spPr>
              <a:xfrm>
                <a:off x="6962488" y="1694938"/>
                <a:ext cx="742200" cy="0"/>
              </a:xfrm>
              <a:prstGeom prst="straightConnector1">
                <a:avLst/>
              </a:prstGeom>
              <a:noFill/>
              <a:ln cap="flat" cmpd="sng" w="9525">
                <a:solidFill>
                  <a:schemeClr val="accent3"/>
                </a:solidFill>
                <a:prstDash val="solid"/>
                <a:round/>
                <a:headEnd len="med" w="med" type="none"/>
                <a:tailEnd len="med" w="med" type="none"/>
              </a:ln>
            </p:spPr>
          </p:cxnSp>
          <p:cxnSp>
            <p:nvCxnSpPr>
              <p:cNvPr id="992" name="Google Shape;992;p72"/>
              <p:cNvCxnSpPr>
                <a:stCxn id="988" idx="6"/>
                <a:endCxn id="993" idx="2"/>
              </p:cNvCxnSpPr>
              <p:nvPr/>
            </p:nvCxnSpPr>
            <p:spPr>
              <a:xfrm>
                <a:off x="6962488" y="1694938"/>
                <a:ext cx="742200" cy="269700"/>
              </a:xfrm>
              <a:prstGeom prst="straightConnector1">
                <a:avLst/>
              </a:prstGeom>
              <a:noFill/>
              <a:ln cap="flat" cmpd="sng" w="9525">
                <a:solidFill>
                  <a:schemeClr val="accent3"/>
                </a:solidFill>
                <a:prstDash val="solid"/>
                <a:round/>
                <a:headEnd len="med" w="med" type="none"/>
                <a:tailEnd len="med" w="med" type="none"/>
              </a:ln>
            </p:spPr>
          </p:cxnSp>
          <p:cxnSp>
            <p:nvCxnSpPr>
              <p:cNvPr id="994" name="Google Shape;994;p72"/>
              <p:cNvCxnSpPr>
                <a:stCxn id="988" idx="6"/>
                <a:endCxn id="995" idx="1"/>
              </p:cNvCxnSpPr>
              <p:nvPr/>
            </p:nvCxnSpPr>
            <p:spPr>
              <a:xfrm>
                <a:off x="6962488" y="1694938"/>
                <a:ext cx="756600" cy="504600"/>
              </a:xfrm>
              <a:prstGeom prst="straightConnector1">
                <a:avLst/>
              </a:prstGeom>
              <a:noFill/>
              <a:ln cap="flat" cmpd="sng" w="9525">
                <a:solidFill>
                  <a:schemeClr val="accent3"/>
                </a:solidFill>
                <a:prstDash val="solid"/>
                <a:round/>
                <a:headEnd len="med" w="med" type="none"/>
                <a:tailEnd len="med" w="med" type="none"/>
              </a:ln>
            </p:spPr>
          </p:cxnSp>
          <p:sp>
            <p:nvSpPr>
              <p:cNvPr id="988" name="Google Shape;988;p72"/>
              <p:cNvSpPr/>
              <p:nvPr/>
            </p:nvSpPr>
            <p:spPr>
              <a:xfrm>
                <a:off x="6864388" y="1645888"/>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2"/>
              <p:cNvSpPr/>
              <p:nvPr/>
            </p:nvSpPr>
            <p:spPr>
              <a:xfrm>
                <a:off x="7704814" y="1106479"/>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2"/>
              <p:cNvSpPr/>
              <p:nvPr/>
            </p:nvSpPr>
            <p:spPr>
              <a:xfrm>
                <a:off x="7704806" y="1376206"/>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2"/>
              <p:cNvSpPr/>
              <p:nvPr/>
            </p:nvSpPr>
            <p:spPr>
              <a:xfrm>
                <a:off x="7704817" y="164589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2"/>
              <p:cNvSpPr/>
              <p:nvPr/>
            </p:nvSpPr>
            <p:spPr>
              <a:xfrm>
                <a:off x="7704807" y="1915577"/>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2"/>
              <p:cNvSpPr/>
              <p:nvPr/>
            </p:nvSpPr>
            <p:spPr>
              <a:xfrm>
                <a:off x="7704788" y="2185241"/>
                <a:ext cx="98100" cy="9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72"/>
            <p:cNvSpPr txBox="1"/>
            <p:nvPr/>
          </p:nvSpPr>
          <p:spPr>
            <a:xfrm>
              <a:off x="7529200" y="366467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a:t>
              </a:r>
              <a:endParaRPr baseline="-25000" sz="700">
                <a:solidFill>
                  <a:srgbClr val="74A6F4"/>
                </a:solidFill>
                <a:latin typeface="Poppins"/>
                <a:ea typeface="Poppins"/>
                <a:cs typeface="Poppins"/>
                <a:sym typeface="Poppins"/>
              </a:endParaRPr>
            </a:p>
          </p:txBody>
        </p:sp>
        <p:sp>
          <p:nvSpPr>
            <p:cNvPr id="997" name="Google Shape;997;p72"/>
            <p:cNvSpPr txBox="1"/>
            <p:nvPr/>
          </p:nvSpPr>
          <p:spPr>
            <a:xfrm>
              <a:off x="7529200" y="38521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2</a:t>
              </a:r>
              <a:endParaRPr baseline="-25000" sz="700">
                <a:solidFill>
                  <a:srgbClr val="74A6F4"/>
                </a:solidFill>
                <a:latin typeface="Poppins"/>
                <a:ea typeface="Poppins"/>
                <a:cs typeface="Poppins"/>
                <a:sym typeface="Poppins"/>
              </a:endParaRPr>
            </a:p>
          </p:txBody>
        </p:sp>
        <p:sp>
          <p:nvSpPr>
            <p:cNvPr id="998" name="Google Shape;998;p72"/>
            <p:cNvSpPr txBox="1"/>
            <p:nvPr/>
          </p:nvSpPr>
          <p:spPr>
            <a:xfrm>
              <a:off x="7529200" y="40744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3</a:t>
              </a:r>
              <a:endParaRPr baseline="-25000" sz="700">
                <a:solidFill>
                  <a:srgbClr val="74A6F4"/>
                </a:solidFill>
                <a:latin typeface="Poppins"/>
                <a:ea typeface="Poppins"/>
                <a:cs typeface="Poppins"/>
                <a:sym typeface="Poppins"/>
              </a:endParaRPr>
            </a:p>
          </p:txBody>
        </p:sp>
        <p:sp>
          <p:nvSpPr>
            <p:cNvPr id="999" name="Google Shape;999;p72"/>
            <p:cNvSpPr txBox="1"/>
            <p:nvPr/>
          </p:nvSpPr>
          <p:spPr>
            <a:xfrm>
              <a:off x="7529200" y="42712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4</a:t>
              </a:r>
              <a:endParaRPr baseline="-25000" sz="700">
                <a:solidFill>
                  <a:srgbClr val="74A6F4"/>
                </a:solidFill>
                <a:latin typeface="Poppins"/>
                <a:ea typeface="Poppins"/>
                <a:cs typeface="Poppins"/>
                <a:sym typeface="Poppins"/>
              </a:endParaRPr>
            </a:p>
          </p:txBody>
        </p:sp>
        <p:sp>
          <p:nvSpPr>
            <p:cNvPr id="1000" name="Google Shape;1000;p72"/>
            <p:cNvSpPr txBox="1"/>
            <p:nvPr/>
          </p:nvSpPr>
          <p:spPr>
            <a:xfrm>
              <a:off x="7529200" y="44510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5</a:t>
              </a:r>
              <a:endParaRPr baseline="-25000" sz="700">
                <a:solidFill>
                  <a:srgbClr val="74A6F4"/>
                </a:solidFill>
                <a:latin typeface="Poppins"/>
                <a:ea typeface="Poppins"/>
                <a:cs typeface="Poppins"/>
                <a:sym typeface="Poppins"/>
              </a:endParaRPr>
            </a:p>
          </p:txBody>
        </p:sp>
      </p:grpSp>
      <p:grpSp>
        <p:nvGrpSpPr>
          <p:cNvPr id="1001" name="Google Shape;1001;p72"/>
          <p:cNvGrpSpPr/>
          <p:nvPr/>
        </p:nvGrpSpPr>
        <p:grpSpPr>
          <a:xfrm>
            <a:off x="4598008" y="4494572"/>
            <a:ext cx="499800" cy="135600"/>
            <a:chOff x="3580983" y="2550585"/>
            <a:chExt cx="499800" cy="135600"/>
          </a:xfrm>
        </p:grpSpPr>
        <p:sp>
          <p:nvSpPr>
            <p:cNvPr id="1002" name="Google Shape;1002;p72"/>
            <p:cNvSpPr/>
            <p:nvPr/>
          </p:nvSpPr>
          <p:spPr>
            <a:xfrm>
              <a:off x="3580983" y="2550585"/>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2"/>
            <p:cNvSpPr/>
            <p:nvPr/>
          </p:nvSpPr>
          <p:spPr>
            <a:xfrm>
              <a:off x="3597733" y="2564495"/>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2"/>
            <p:cNvSpPr/>
            <p:nvPr/>
          </p:nvSpPr>
          <p:spPr>
            <a:xfrm>
              <a:off x="3716435" y="2564495"/>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2"/>
            <p:cNvSpPr/>
            <p:nvPr/>
          </p:nvSpPr>
          <p:spPr>
            <a:xfrm>
              <a:off x="3835137" y="2564495"/>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06" name="Google Shape;1006;p72"/>
            <p:cNvSpPr/>
            <p:nvPr/>
          </p:nvSpPr>
          <p:spPr>
            <a:xfrm>
              <a:off x="3953839" y="2564495"/>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grpSp>
        <p:nvGrpSpPr>
          <p:cNvPr id="1007" name="Google Shape;1007;p72"/>
          <p:cNvGrpSpPr/>
          <p:nvPr/>
        </p:nvGrpSpPr>
        <p:grpSpPr>
          <a:xfrm>
            <a:off x="5330266" y="4164077"/>
            <a:ext cx="502698" cy="796570"/>
            <a:chOff x="6359003" y="3145227"/>
            <a:chExt cx="502698" cy="796570"/>
          </a:xfrm>
        </p:grpSpPr>
        <p:sp>
          <p:nvSpPr>
            <p:cNvPr id="1008" name="Google Shape;1008;p72"/>
            <p:cNvSpPr/>
            <p:nvPr/>
          </p:nvSpPr>
          <p:spPr>
            <a:xfrm>
              <a:off x="6359003" y="3145227"/>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2"/>
            <p:cNvSpPr/>
            <p:nvPr/>
          </p:nvSpPr>
          <p:spPr>
            <a:xfrm>
              <a:off x="6375754" y="315913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2"/>
            <p:cNvSpPr/>
            <p:nvPr/>
          </p:nvSpPr>
          <p:spPr>
            <a:xfrm>
              <a:off x="6494456" y="3159138"/>
              <a:ext cx="107700" cy="107700"/>
            </a:xfrm>
            <a:prstGeom prst="rect">
              <a:avLst/>
            </a:prstGeom>
            <a:solidFill>
              <a:srgbClr val="B9B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11" name="Google Shape;1011;p72"/>
            <p:cNvSpPr/>
            <p:nvPr/>
          </p:nvSpPr>
          <p:spPr>
            <a:xfrm>
              <a:off x="6613158" y="315913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1012" name="Google Shape;1012;p72"/>
            <p:cNvSpPr/>
            <p:nvPr/>
          </p:nvSpPr>
          <p:spPr>
            <a:xfrm>
              <a:off x="6731860" y="315913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2"/>
            <p:cNvSpPr/>
            <p:nvPr/>
          </p:nvSpPr>
          <p:spPr>
            <a:xfrm>
              <a:off x="6359003" y="3301841"/>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2"/>
            <p:cNvSpPr/>
            <p:nvPr/>
          </p:nvSpPr>
          <p:spPr>
            <a:xfrm>
              <a:off x="6375754" y="3315752"/>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15" name="Google Shape;1015;p72"/>
            <p:cNvSpPr/>
            <p:nvPr/>
          </p:nvSpPr>
          <p:spPr>
            <a:xfrm>
              <a:off x="6494456" y="3315752"/>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2"/>
            <p:cNvSpPr/>
            <p:nvPr/>
          </p:nvSpPr>
          <p:spPr>
            <a:xfrm>
              <a:off x="6613158" y="3315752"/>
              <a:ext cx="107700" cy="107700"/>
            </a:xfrm>
            <a:prstGeom prst="rect">
              <a:avLst/>
            </a:prstGeom>
            <a:solidFill>
              <a:srgbClr val="B7D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2"/>
            <p:cNvSpPr/>
            <p:nvPr/>
          </p:nvSpPr>
          <p:spPr>
            <a:xfrm>
              <a:off x="6731860" y="3315752"/>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2"/>
            <p:cNvSpPr/>
            <p:nvPr/>
          </p:nvSpPr>
          <p:spPr>
            <a:xfrm>
              <a:off x="6361901" y="3469960"/>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2"/>
            <p:cNvSpPr/>
            <p:nvPr/>
          </p:nvSpPr>
          <p:spPr>
            <a:xfrm>
              <a:off x="6378652" y="3483870"/>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20" name="Google Shape;1020;p72"/>
            <p:cNvSpPr/>
            <p:nvPr/>
          </p:nvSpPr>
          <p:spPr>
            <a:xfrm>
              <a:off x="6497354" y="3483870"/>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2"/>
            <p:cNvSpPr/>
            <p:nvPr/>
          </p:nvSpPr>
          <p:spPr>
            <a:xfrm>
              <a:off x="6616056" y="3483870"/>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2"/>
            <p:cNvSpPr/>
            <p:nvPr/>
          </p:nvSpPr>
          <p:spPr>
            <a:xfrm>
              <a:off x="6734758" y="3483870"/>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1023" name="Google Shape;1023;p72"/>
            <p:cNvSpPr/>
            <p:nvPr/>
          </p:nvSpPr>
          <p:spPr>
            <a:xfrm>
              <a:off x="6361901" y="3638079"/>
              <a:ext cx="499800" cy="135600"/>
            </a:xfrm>
            <a:prstGeom prst="rect">
              <a:avLst/>
            </a:prstGeom>
            <a:solidFill>
              <a:srgbClr val="74A6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24" name="Google Shape;1024;p72"/>
            <p:cNvSpPr/>
            <p:nvPr/>
          </p:nvSpPr>
          <p:spPr>
            <a:xfrm>
              <a:off x="6378652" y="3651989"/>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2"/>
            <p:cNvSpPr/>
            <p:nvPr/>
          </p:nvSpPr>
          <p:spPr>
            <a:xfrm>
              <a:off x="6497354" y="3651989"/>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sp>
          <p:nvSpPr>
            <p:cNvPr id="1026" name="Google Shape;1026;p72"/>
            <p:cNvSpPr/>
            <p:nvPr/>
          </p:nvSpPr>
          <p:spPr>
            <a:xfrm>
              <a:off x="6616056" y="3651989"/>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2"/>
            <p:cNvSpPr/>
            <p:nvPr/>
          </p:nvSpPr>
          <p:spPr>
            <a:xfrm>
              <a:off x="6734758" y="3651989"/>
              <a:ext cx="107700" cy="107700"/>
            </a:xfrm>
            <a:prstGeom prst="rect">
              <a:avLst/>
            </a:prstGeom>
            <a:solidFill>
              <a:srgbClr val="BC7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28" name="Google Shape;1028;p72"/>
            <p:cNvSpPr/>
            <p:nvPr/>
          </p:nvSpPr>
          <p:spPr>
            <a:xfrm>
              <a:off x="6361901" y="3806198"/>
              <a:ext cx="499800" cy="135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2"/>
            <p:cNvSpPr/>
            <p:nvPr/>
          </p:nvSpPr>
          <p:spPr>
            <a:xfrm>
              <a:off x="6378652" y="3820108"/>
              <a:ext cx="107700" cy="107700"/>
            </a:xfrm>
            <a:prstGeom prst="rect">
              <a:avLst/>
            </a:prstGeom>
            <a:solidFill>
              <a:srgbClr val="E7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2"/>
            <p:cNvSpPr/>
            <p:nvPr/>
          </p:nvSpPr>
          <p:spPr>
            <a:xfrm>
              <a:off x="6497354" y="3820108"/>
              <a:ext cx="107700" cy="107700"/>
            </a:xfrm>
            <a:prstGeom prst="rect">
              <a:avLst/>
            </a:prstGeom>
            <a:solidFill>
              <a:srgbClr val="4E6F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2"/>
            <p:cNvSpPr/>
            <p:nvPr/>
          </p:nvSpPr>
          <p:spPr>
            <a:xfrm>
              <a:off x="6616056" y="3820108"/>
              <a:ext cx="107700" cy="107700"/>
            </a:xfrm>
            <a:prstGeom prst="rect">
              <a:avLst/>
            </a:prstGeom>
            <a:solidFill>
              <a:srgbClr val="74A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4A6F4"/>
                </a:solidFill>
              </a:endParaRPr>
            </a:p>
          </p:txBody>
        </p:sp>
        <p:sp>
          <p:nvSpPr>
            <p:cNvPr id="1032" name="Google Shape;1032;p72"/>
            <p:cNvSpPr/>
            <p:nvPr/>
          </p:nvSpPr>
          <p:spPr>
            <a:xfrm>
              <a:off x="6734758" y="3820108"/>
              <a:ext cx="107700" cy="107700"/>
            </a:xfrm>
            <a:prstGeom prst="rect">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7C94"/>
                </a:solidFill>
              </a:endParaRPr>
            </a:p>
          </p:txBody>
        </p:sp>
      </p:grpSp>
      <p:sp>
        <p:nvSpPr>
          <p:cNvPr id="1033" name="Google Shape;1033;p72"/>
          <p:cNvSpPr/>
          <p:nvPr/>
        </p:nvSpPr>
        <p:spPr>
          <a:xfrm>
            <a:off x="5922944" y="4164113"/>
            <a:ext cx="66300" cy="796500"/>
          </a:xfrm>
          <a:prstGeom prst="rightBracket">
            <a:avLst>
              <a:gd fmla="val 8333"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2"/>
          <p:cNvSpPr/>
          <p:nvPr/>
        </p:nvSpPr>
        <p:spPr>
          <a:xfrm rot="10800000">
            <a:off x="5173994" y="4164063"/>
            <a:ext cx="66300" cy="796500"/>
          </a:xfrm>
          <a:prstGeom prst="rightBracket">
            <a:avLst>
              <a:gd fmla="val 8333"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2"/>
          <p:cNvSpPr/>
          <p:nvPr/>
        </p:nvSpPr>
        <p:spPr>
          <a:xfrm>
            <a:off x="6242750" y="4438200"/>
            <a:ext cx="328200" cy="246000"/>
          </a:xfrm>
          <a:prstGeom prst="mathEqual">
            <a:avLst>
              <a:gd fmla="val 23520" name="adj1"/>
              <a:gd fmla="val 1176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2"/>
          <p:cNvSpPr/>
          <p:nvPr/>
        </p:nvSpPr>
        <p:spPr>
          <a:xfrm>
            <a:off x="6887444" y="4162963"/>
            <a:ext cx="66300" cy="796500"/>
          </a:xfrm>
          <a:prstGeom prst="rightBracket">
            <a:avLst>
              <a:gd fmla="val 8333"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2"/>
          <p:cNvSpPr/>
          <p:nvPr/>
        </p:nvSpPr>
        <p:spPr>
          <a:xfrm rot="10800000">
            <a:off x="6671894" y="4162913"/>
            <a:ext cx="66300" cy="796500"/>
          </a:xfrm>
          <a:prstGeom prst="rightBracket">
            <a:avLst>
              <a:gd fmla="val 8333"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 name="Google Shape;1038;p72"/>
          <p:cNvGrpSpPr/>
          <p:nvPr/>
        </p:nvGrpSpPr>
        <p:grpSpPr>
          <a:xfrm>
            <a:off x="6738190" y="4051501"/>
            <a:ext cx="162056" cy="1019343"/>
            <a:chOff x="7529200" y="3664675"/>
            <a:chExt cx="139800" cy="879350"/>
          </a:xfrm>
        </p:grpSpPr>
        <p:sp>
          <p:nvSpPr>
            <p:cNvPr id="1039" name="Google Shape;1039;p72"/>
            <p:cNvSpPr txBox="1"/>
            <p:nvPr/>
          </p:nvSpPr>
          <p:spPr>
            <a:xfrm>
              <a:off x="7529200" y="366467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1</a:t>
              </a:r>
              <a:endParaRPr baseline="-25000" sz="700">
                <a:solidFill>
                  <a:srgbClr val="74A6F4"/>
                </a:solidFill>
                <a:latin typeface="Poppins"/>
                <a:ea typeface="Poppins"/>
                <a:cs typeface="Poppins"/>
                <a:sym typeface="Poppins"/>
              </a:endParaRPr>
            </a:p>
          </p:txBody>
        </p:sp>
        <p:sp>
          <p:nvSpPr>
            <p:cNvPr id="1040" name="Google Shape;1040;p72"/>
            <p:cNvSpPr txBox="1"/>
            <p:nvPr/>
          </p:nvSpPr>
          <p:spPr>
            <a:xfrm>
              <a:off x="7529200" y="38521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2</a:t>
              </a:r>
              <a:endParaRPr baseline="-25000" sz="700">
                <a:solidFill>
                  <a:srgbClr val="74A6F4"/>
                </a:solidFill>
                <a:latin typeface="Poppins"/>
                <a:ea typeface="Poppins"/>
                <a:cs typeface="Poppins"/>
                <a:sym typeface="Poppins"/>
              </a:endParaRPr>
            </a:p>
          </p:txBody>
        </p:sp>
        <p:sp>
          <p:nvSpPr>
            <p:cNvPr id="1041" name="Google Shape;1041;p72"/>
            <p:cNvSpPr txBox="1"/>
            <p:nvPr/>
          </p:nvSpPr>
          <p:spPr>
            <a:xfrm>
              <a:off x="7529200" y="40744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3</a:t>
              </a:r>
              <a:endParaRPr baseline="-25000" sz="700">
                <a:solidFill>
                  <a:srgbClr val="74A6F4"/>
                </a:solidFill>
                <a:latin typeface="Poppins"/>
                <a:ea typeface="Poppins"/>
                <a:cs typeface="Poppins"/>
                <a:sym typeface="Poppins"/>
              </a:endParaRPr>
            </a:p>
          </p:txBody>
        </p:sp>
        <p:sp>
          <p:nvSpPr>
            <p:cNvPr id="1042" name="Google Shape;1042;p72"/>
            <p:cNvSpPr txBox="1"/>
            <p:nvPr/>
          </p:nvSpPr>
          <p:spPr>
            <a:xfrm>
              <a:off x="7529200" y="42712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4</a:t>
              </a:r>
              <a:endParaRPr baseline="-25000" sz="700">
                <a:solidFill>
                  <a:srgbClr val="74A6F4"/>
                </a:solidFill>
                <a:latin typeface="Poppins"/>
                <a:ea typeface="Poppins"/>
                <a:cs typeface="Poppins"/>
                <a:sym typeface="Poppins"/>
              </a:endParaRPr>
            </a:p>
          </p:txBody>
        </p:sp>
        <p:sp>
          <p:nvSpPr>
            <p:cNvPr id="1043" name="Google Shape;1043;p72"/>
            <p:cNvSpPr txBox="1"/>
            <p:nvPr/>
          </p:nvSpPr>
          <p:spPr>
            <a:xfrm>
              <a:off x="7529200" y="4451025"/>
              <a:ext cx="139800" cy="930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p</a:t>
              </a:r>
              <a:r>
                <a:rPr baseline="-25000" lang="en" sz="700">
                  <a:solidFill>
                    <a:srgbClr val="74A6F4"/>
                  </a:solidFill>
                  <a:latin typeface="Poppins"/>
                  <a:ea typeface="Poppins"/>
                  <a:cs typeface="Poppins"/>
                  <a:sym typeface="Poppins"/>
                </a:rPr>
                <a:t>5</a:t>
              </a:r>
              <a:endParaRPr baseline="-25000" sz="700">
                <a:solidFill>
                  <a:srgbClr val="74A6F4"/>
                </a:solidFill>
                <a:latin typeface="Poppins"/>
                <a:ea typeface="Poppins"/>
                <a:cs typeface="Poppins"/>
                <a:sym typeface="Poppins"/>
              </a:endParaRPr>
            </a:p>
          </p:txBody>
        </p:sp>
      </p:grpSp>
      <p:sp>
        <p:nvSpPr>
          <p:cNvPr id="1044" name="Google Shape;1044;p72"/>
          <p:cNvSpPr txBox="1"/>
          <p:nvPr/>
        </p:nvSpPr>
        <p:spPr>
          <a:xfrm>
            <a:off x="6079225" y="4175599"/>
            <a:ext cx="245700" cy="10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700">
                <a:solidFill>
                  <a:srgbClr val="74A6F4"/>
                </a:solidFill>
                <a:latin typeface="Poppins"/>
                <a:ea typeface="Poppins"/>
                <a:cs typeface="Poppins"/>
                <a:sym typeface="Poppins"/>
              </a:rPr>
              <a:t>T</a:t>
            </a:r>
            <a:endParaRPr baseline="-25000" sz="700">
              <a:solidFill>
                <a:srgbClr val="74A6F4"/>
              </a:solidFill>
              <a:latin typeface="Poppins"/>
              <a:ea typeface="Poppins"/>
              <a:cs typeface="Poppins"/>
              <a:sym typeface="Poppins"/>
            </a:endParaRPr>
          </a:p>
        </p:txBody>
      </p:sp>
      <p:graphicFrame>
        <p:nvGraphicFramePr>
          <p:cNvPr id="1045" name="Google Shape;1045;p72"/>
          <p:cNvGraphicFramePr/>
          <p:nvPr/>
        </p:nvGraphicFramePr>
        <p:xfrm>
          <a:off x="4052238" y="3525750"/>
          <a:ext cx="3000000" cy="3000000"/>
        </p:xfrm>
        <a:graphic>
          <a:graphicData uri="http://schemas.openxmlformats.org/drawingml/2006/table">
            <a:tbl>
              <a:tblPr>
                <a:noFill/>
                <a:tableStyleId>{273854D6-5C73-41E2-BF48-0CA78A0B4938}</a:tableStyleId>
              </a:tblPr>
              <a:tblGrid>
                <a:gridCol w="1150125"/>
                <a:gridCol w="3149525"/>
              </a:tblGrid>
              <a:tr h="336675">
                <a:tc>
                  <a:txBody>
                    <a:bodyPr/>
                    <a:lstStyle/>
                    <a:p>
                      <a:pPr indent="0" lvl="0" marL="0" rtl="0" algn="r">
                        <a:lnSpc>
                          <a:spcPct val="90000"/>
                        </a:lnSpc>
                        <a:spcBef>
                          <a:spcPts val="0"/>
                        </a:spcBef>
                        <a:spcAft>
                          <a:spcPts val="0"/>
                        </a:spcAft>
                        <a:buClr>
                          <a:schemeClr val="dk1"/>
                        </a:buClr>
                        <a:buSzPts val="1100"/>
                        <a:buFont typeface="Arial"/>
                        <a:buNone/>
                      </a:pPr>
                      <a:r>
                        <a:rPr lang="en" sz="800">
                          <a:solidFill>
                            <a:schemeClr val="accent3"/>
                          </a:solidFill>
                          <a:latin typeface="Poppins"/>
                          <a:ea typeface="Poppins"/>
                          <a:cs typeface="Poppins"/>
                          <a:sym typeface="Poppins"/>
                        </a:rPr>
                        <a:t>Cascade context</a:t>
                      </a:r>
                      <a:endParaRPr sz="800">
                        <a:solidFill>
                          <a:schemeClr val="accent3"/>
                        </a:solidFill>
                        <a:latin typeface="Poppins"/>
                        <a:ea typeface="Poppins"/>
                        <a:cs typeface="Poppins"/>
                        <a:sym typeface="Poppi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Number of participating users and its fairness score</a:t>
                      </a:r>
                      <a:endParaRPr sz="800">
                        <a:solidFill>
                          <a:schemeClr val="accent3"/>
                        </a:solidFill>
                        <a:latin typeface="Poppins Light"/>
                        <a:ea typeface="Poppins Light"/>
                        <a:cs typeface="Poppins Light"/>
                        <a:sym typeface="Poppins Light"/>
                      </a:endParaRPr>
                    </a:p>
                    <a:p>
                      <a:pPr indent="0" lvl="0" marL="0" rtl="0" algn="ctr">
                        <a:lnSpc>
                          <a:spcPct val="90000"/>
                        </a:lnSpc>
                        <a:spcBef>
                          <a:spcPts val="0"/>
                        </a:spcBef>
                        <a:spcAft>
                          <a:spcPts val="0"/>
                        </a:spcAft>
                        <a:buNone/>
                      </a:pPr>
                      <a:r>
                        <a:rPr lang="en" sz="800">
                          <a:solidFill>
                            <a:schemeClr val="accent3"/>
                          </a:solidFill>
                          <a:latin typeface="Poppins Light"/>
                          <a:ea typeface="Poppins Light"/>
                          <a:cs typeface="Poppins Light"/>
                          <a:sym typeface="Poppins Light"/>
                        </a:rPr>
                        <a:t>[seed user, target user, # usrs, fair score]</a:t>
                      </a:r>
                      <a:endParaRPr sz="800">
                        <a:solidFill>
                          <a:schemeClr val="accent3"/>
                        </a:solidFill>
                        <a:latin typeface="Poppins Light"/>
                        <a:ea typeface="Poppins Light"/>
                        <a:cs typeface="Poppins Light"/>
                        <a:sym typeface="Poppins Ligh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1046" name="Google Shape;1046;p72"/>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050" name="Shape 1050"/>
        <p:cNvGrpSpPr/>
        <p:nvPr/>
      </p:nvGrpSpPr>
      <p:grpSpPr>
        <a:xfrm>
          <a:off x="0" y="0"/>
          <a:ext cx="0" cy="0"/>
          <a:chOff x="0" y="0"/>
          <a:chExt cx="0" cy="0"/>
        </a:xfrm>
      </p:grpSpPr>
      <p:pic>
        <p:nvPicPr>
          <p:cNvPr id="1051" name="Google Shape;1051;p73"/>
          <p:cNvPicPr preferRelativeResize="0"/>
          <p:nvPr/>
        </p:nvPicPr>
        <p:blipFill>
          <a:blip r:embed="rId3">
            <a:alphaModFix/>
          </a:blip>
          <a:stretch>
            <a:fillRect/>
          </a:stretch>
        </p:blipFill>
        <p:spPr>
          <a:xfrm>
            <a:off x="4457453" y="1408152"/>
            <a:ext cx="2305121" cy="2118000"/>
          </a:xfrm>
          <a:prstGeom prst="rect">
            <a:avLst/>
          </a:prstGeom>
          <a:noFill/>
          <a:ln>
            <a:noFill/>
          </a:ln>
        </p:spPr>
      </p:pic>
      <p:pic>
        <p:nvPicPr>
          <p:cNvPr id="1052" name="Google Shape;1052;p73"/>
          <p:cNvPicPr preferRelativeResize="0"/>
          <p:nvPr/>
        </p:nvPicPr>
        <p:blipFill>
          <a:blip r:embed="rId4">
            <a:alphaModFix amt="10000"/>
          </a:blip>
          <a:stretch>
            <a:fillRect/>
          </a:stretch>
        </p:blipFill>
        <p:spPr>
          <a:xfrm>
            <a:off x="3729702" y="0"/>
            <a:ext cx="4804699" cy="5143500"/>
          </a:xfrm>
          <a:prstGeom prst="rect">
            <a:avLst/>
          </a:prstGeom>
          <a:noFill/>
          <a:ln>
            <a:noFill/>
          </a:ln>
        </p:spPr>
      </p:pic>
      <p:sp>
        <p:nvSpPr>
          <p:cNvPr id="1053" name="Google Shape;1053;p73"/>
          <p:cNvSpPr/>
          <p:nvPr/>
        </p:nvSpPr>
        <p:spPr>
          <a:xfrm>
            <a:off x="4488013" y="1408150"/>
            <a:ext cx="2244000" cy="2118000"/>
          </a:xfrm>
          <a:prstGeom prst="rect">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73"/>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800"/>
              <a:buFont typeface="Arial"/>
              <a:buNone/>
            </a:pPr>
            <a:r>
              <a:rPr lang="en" sz="2500">
                <a:solidFill>
                  <a:schemeClr val="lt1"/>
                </a:solidFill>
                <a:latin typeface="Poppins SemiBold"/>
                <a:ea typeface="Poppins SemiBold"/>
                <a:cs typeface="Poppins SemiBold"/>
                <a:sym typeface="Poppins SemiBold"/>
              </a:rPr>
              <a:t>“Influence maximization” algorithms solve this problem</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2"/>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Finds the set of K </a:t>
            </a:r>
            <a:r>
              <a:rPr b="1" i="1" lang="en" sz="1800">
                <a:solidFill>
                  <a:schemeClr val="lt1"/>
                </a:solidFill>
                <a:latin typeface="Poppins"/>
                <a:ea typeface="Poppins"/>
                <a:cs typeface="Poppins"/>
                <a:sym typeface="Poppins"/>
              </a:rPr>
              <a:t>influencers </a:t>
            </a:r>
            <a:r>
              <a:rPr lang="en" sz="1500">
                <a:solidFill>
                  <a:schemeClr val="lt2"/>
                </a:solidFill>
                <a:latin typeface="Poppins Light"/>
                <a:ea typeface="Poppins Light"/>
                <a:cs typeface="Poppins Light"/>
                <a:sym typeface="Poppins Light"/>
              </a:rPr>
              <a:t>that maximize information spread in a network.</a:t>
            </a:r>
            <a:endParaRPr sz="1500">
              <a:solidFill>
                <a:schemeClr val="lt2"/>
              </a:solidFill>
              <a:latin typeface="Poppins SemiBold"/>
              <a:ea typeface="Poppins SemiBold"/>
              <a:cs typeface="Poppins SemiBold"/>
              <a:sym typeface="Poppins SemiBold"/>
            </a:endParaRPr>
          </a:p>
        </p:txBody>
      </p:sp>
      <p:sp>
        <p:nvSpPr>
          <p:cNvPr id="1055" name="Google Shape;1055;p73"/>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059" name="Shape 1059"/>
        <p:cNvGrpSpPr/>
        <p:nvPr/>
      </p:nvGrpSpPr>
      <p:grpSpPr>
        <a:xfrm>
          <a:off x="0" y="0"/>
          <a:ext cx="0" cy="0"/>
          <a:chOff x="0" y="0"/>
          <a:chExt cx="0" cy="0"/>
        </a:xfrm>
      </p:grpSpPr>
      <p:sp>
        <p:nvSpPr>
          <p:cNvPr id="1060" name="Google Shape;1060;p74"/>
          <p:cNvSpPr txBox="1"/>
          <p:nvPr>
            <p:ph type="title"/>
          </p:nvPr>
        </p:nvSpPr>
        <p:spPr>
          <a:xfrm>
            <a:off x="0" y="0"/>
            <a:ext cx="33648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In 2009, </a:t>
            </a:r>
            <a:r>
              <a:rPr lang="en" sz="2500">
                <a:solidFill>
                  <a:schemeClr val="lt1"/>
                </a:solidFill>
                <a:latin typeface="Poppins SemiBold"/>
                <a:ea typeface="Poppins SemiBold"/>
                <a:cs typeface="Poppins SemiBold"/>
                <a:sym typeface="Poppins SemiBold"/>
              </a:rPr>
              <a:t>Sina</a:t>
            </a:r>
            <a:r>
              <a:rPr lang="en" sz="2500">
                <a:solidFill>
                  <a:schemeClr val="lt1"/>
                </a:solidFill>
                <a:latin typeface="Poppins SemiBold"/>
                <a:ea typeface="Poppins SemiBold"/>
                <a:cs typeface="Poppins SemiBold"/>
                <a:sym typeface="Poppins SemiBold"/>
              </a:rPr>
              <a:t> Weibo had:</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~1.8M users, </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20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Most of the posts originate with a few “influencers”, whose messages were retweeted many times. </a:t>
            </a:r>
            <a:endParaRPr sz="1500">
              <a:solidFill>
                <a:schemeClr val="lt2"/>
              </a:solidFill>
              <a:latin typeface="Poppins Light"/>
              <a:ea typeface="Poppins Light"/>
              <a:cs typeface="Poppins Light"/>
              <a:sym typeface="Poppins Light"/>
            </a:endParaRPr>
          </a:p>
        </p:txBody>
      </p:sp>
      <p:pic>
        <p:nvPicPr>
          <p:cNvPr id="1061" name="Google Shape;1061;p74"/>
          <p:cNvPicPr preferRelativeResize="0"/>
          <p:nvPr/>
        </p:nvPicPr>
        <p:blipFill>
          <a:blip r:embed="rId3">
            <a:alphaModFix/>
          </a:blip>
          <a:stretch>
            <a:fillRect/>
          </a:stretch>
        </p:blipFill>
        <p:spPr>
          <a:xfrm>
            <a:off x="3849375" y="45225"/>
            <a:ext cx="4519983" cy="4838700"/>
          </a:xfrm>
          <a:prstGeom prst="rect">
            <a:avLst/>
          </a:prstGeom>
          <a:noFill/>
          <a:ln>
            <a:noFill/>
          </a:ln>
        </p:spPr>
      </p:pic>
      <p:sp>
        <p:nvSpPr>
          <p:cNvPr id="1062" name="Google Shape;1062;p74"/>
          <p:cNvSpPr/>
          <p:nvPr/>
        </p:nvSpPr>
        <p:spPr>
          <a:xfrm>
            <a:off x="7888150" y="3880950"/>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74"/>
          <p:cNvSpPr txBox="1"/>
          <p:nvPr/>
        </p:nvSpPr>
        <p:spPr>
          <a:xfrm>
            <a:off x="8057200" y="3816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E7F5FF"/>
                </a:solidFill>
              </a:rPr>
              <a:t>Node (A)</a:t>
            </a:r>
            <a:endParaRPr sz="1200">
              <a:solidFill>
                <a:srgbClr val="E7F5FF"/>
              </a:solidFill>
            </a:endParaRPr>
          </a:p>
        </p:txBody>
      </p:sp>
      <p:sp>
        <p:nvSpPr>
          <p:cNvPr id="1064" name="Google Shape;1064;p74"/>
          <p:cNvSpPr txBox="1"/>
          <p:nvPr/>
        </p:nvSpPr>
        <p:spPr>
          <a:xfrm>
            <a:off x="8069125" y="4140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844B69"/>
                </a:solidFill>
              </a:rPr>
              <a:t>Node (B)</a:t>
            </a:r>
            <a:endParaRPr sz="1200">
              <a:solidFill>
                <a:srgbClr val="844B69"/>
              </a:solidFill>
            </a:endParaRPr>
          </a:p>
        </p:txBody>
      </p:sp>
      <p:cxnSp>
        <p:nvCxnSpPr>
          <p:cNvPr id="1065" name="Google Shape;1065;p74"/>
          <p:cNvCxnSpPr/>
          <p:nvPr/>
        </p:nvCxnSpPr>
        <p:spPr>
          <a:xfrm>
            <a:off x="7822650" y="4594725"/>
            <a:ext cx="300000" cy="0"/>
          </a:xfrm>
          <a:prstGeom prst="straightConnector1">
            <a:avLst/>
          </a:prstGeom>
          <a:noFill/>
          <a:ln cap="flat" cmpd="sng" w="28575">
            <a:solidFill>
              <a:srgbClr val="4E6FA2"/>
            </a:solidFill>
            <a:prstDash val="solid"/>
            <a:round/>
            <a:headEnd len="med" w="med" type="none"/>
            <a:tailEnd len="med" w="med" type="none"/>
          </a:ln>
        </p:spPr>
      </p:cxnSp>
      <p:sp>
        <p:nvSpPr>
          <p:cNvPr id="1066" name="Google Shape;1066;p74"/>
          <p:cNvSpPr/>
          <p:nvPr/>
        </p:nvSpPr>
        <p:spPr>
          <a:xfrm>
            <a:off x="7888150" y="4200200"/>
            <a:ext cx="187500" cy="192900"/>
          </a:xfrm>
          <a:prstGeom prst="ellipse">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4"/>
          <p:cNvSpPr txBox="1"/>
          <p:nvPr/>
        </p:nvSpPr>
        <p:spPr>
          <a:xfrm>
            <a:off x="8081025" y="4407525"/>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000FF"/>
                </a:solidFill>
              </a:rPr>
              <a:t>Edge</a:t>
            </a:r>
            <a:endParaRPr sz="1200">
              <a:solidFill>
                <a:srgbClr val="0000FF"/>
              </a:solidFill>
            </a:endParaRPr>
          </a:p>
        </p:txBody>
      </p:sp>
      <p:sp>
        <p:nvSpPr>
          <p:cNvPr id="1068" name="Google Shape;1068;p7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072" name="Shape 1072"/>
        <p:cNvGrpSpPr/>
        <p:nvPr/>
      </p:nvGrpSpPr>
      <p:grpSpPr>
        <a:xfrm>
          <a:off x="0" y="0"/>
          <a:ext cx="0" cy="0"/>
          <a:chOff x="0" y="0"/>
          <a:chExt cx="0" cy="0"/>
        </a:xfrm>
      </p:grpSpPr>
      <p:pic>
        <p:nvPicPr>
          <p:cNvPr id="1073" name="Google Shape;1073;p75"/>
          <p:cNvPicPr preferRelativeResize="0"/>
          <p:nvPr/>
        </p:nvPicPr>
        <p:blipFill>
          <a:blip r:embed="rId3">
            <a:alphaModFix/>
          </a:blip>
          <a:stretch>
            <a:fillRect/>
          </a:stretch>
        </p:blipFill>
        <p:spPr>
          <a:xfrm>
            <a:off x="3735250" y="338551"/>
            <a:ext cx="4705326" cy="4466400"/>
          </a:xfrm>
          <a:prstGeom prst="rect">
            <a:avLst/>
          </a:prstGeom>
          <a:noFill/>
          <a:ln>
            <a:noFill/>
          </a:ln>
        </p:spPr>
      </p:pic>
      <p:sp>
        <p:nvSpPr>
          <p:cNvPr id="1074" name="Google Shape;1074;p75"/>
          <p:cNvSpPr txBox="1"/>
          <p:nvPr>
            <p:ph type="title"/>
          </p:nvPr>
        </p:nvSpPr>
        <p:spPr>
          <a:xfrm>
            <a:off x="0" y="0"/>
            <a:ext cx="33648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In 2009, </a:t>
            </a:r>
            <a:r>
              <a:rPr lang="en" sz="2500">
                <a:solidFill>
                  <a:schemeClr val="lt1"/>
                </a:solidFill>
                <a:latin typeface="Poppins SemiBold"/>
                <a:ea typeface="Poppins SemiBold"/>
                <a:cs typeface="Poppins SemiBold"/>
                <a:sym typeface="Poppins SemiBold"/>
              </a:rPr>
              <a:t>Sina</a:t>
            </a:r>
            <a:r>
              <a:rPr lang="en" sz="2500">
                <a:solidFill>
                  <a:schemeClr val="lt1"/>
                </a:solidFill>
                <a:latin typeface="Poppins SemiBold"/>
                <a:ea typeface="Poppins SemiBold"/>
                <a:cs typeface="Poppins SemiBold"/>
                <a:sym typeface="Poppins SemiBold"/>
              </a:rPr>
              <a:t> Weibo had:</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~1.8M users, </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20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Most of the posts originate with a few “influencers”, whose messages were retweeted many times. </a:t>
            </a:r>
            <a:endParaRPr sz="1500">
              <a:solidFill>
                <a:schemeClr val="lt2"/>
              </a:solidFill>
              <a:latin typeface="Poppins Light"/>
              <a:ea typeface="Poppins Light"/>
              <a:cs typeface="Poppins Light"/>
              <a:sym typeface="Poppins Light"/>
            </a:endParaRPr>
          </a:p>
        </p:txBody>
      </p:sp>
      <p:sp>
        <p:nvSpPr>
          <p:cNvPr id="1075" name="Google Shape;1075;p75"/>
          <p:cNvSpPr/>
          <p:nvPr/>
        </p:nvSpPr>
        <p:spPr>
          <a:xfrm>
            <a:off x="7888150" y="3880950"/>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5"/>
          <p:cNvSpPr txBox="1"/>
          <p:nvPr/>
        </p:nvSpPr>
        <p:spPr>
          <a:xfrm>
            <a:off x="8057200" y="3816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E7F5FF"/>
                </a:solidFill>
              </a:rPr>
              <a:t>Node (A)</a:t>
            </a:r>
            <a:endParaRPr sz="1200">
              <a:solidFill>
                <a:srgbClr val="E7F5FF"/>
              </a:solidFill>
            </a:endParaRPr>
          </a:p>
        </p:txBody>
      </p:sp>
      <p:sp>
        <p:nvSpPr>
          <p:cNvPr id="1077" name="Google Shape;1077;p75"/>
          <p:cNvSpPr txBox="1"/>
          <p:nvPr/>
        </p:nvSpPr>
        <p:spPr>
          <a:xfrm>
            <a:off x="8069125" y="4140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844B69"/>
                </a:solidFill>
              </a:rPr>
              <a:t>Node (B)</a:t>
            </a:r>
            <a:endParaRPr sz="1200">
              <a:solidFill>
                <a:srgbClr val="844B69"/>
              </a:solidFill>
            </a:endParaRPr>
          </a:p>
        </p:txBody>
      </p:sp>
      <p:cxnSp>
        <p:nvCxnSpPr>
          <p:cNvPr id="1078" name="Google Shape;1078;p75"/>
          <p:cNvCxnSpPr/>
          <p:nvPr/>
        </p:nvCxnSpPr>
        <p:spPr>
          <a:xfrm>
            <a:off x="7822650" y="4594725"/>
            <a:ext cx="300000" cy="0"/>
          </a:xfrm>
          <a:prstGeom prst="straightConnector1">
            <a:avLst/>
          </a:prstGeom>
          <a:noFill/>
          <a:ln cap="flat" cmpd="sng" w="28575">
            <a:solidFill>
              <a:srgbClr val="0000FF"/>
            </a:solidFill>
            <a:prstDash val="solid"/>
            <a:round/>
            <a:headEnd len="med" w="med" type="none"/>
            <a:tailEnd len="med" w="med" type="none"/>
          </a:ln>
        </p:spPr>
      </p:cxnSp>
      <p:sp>
        <p:nvSpPr>
          <p:cNvPr id="1079" name="Google Shape;1079;p75"/>
          <p:cNvSpPr/>
          <p:nvPr/>
        </p:nvSpPr>
        <p:spPr>
          <a:xfrm>
            <a:off x="7888150" y="4200200"/>
            <a:ext cx="187500" cy="192900"/>
          </a:xfrm>
          <a:prstGeom prst="ellipse">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5"/>
          <p:cNvSpPr txBox="1"/>
          <p:nvPr/>
        </p:nvSpPr>
        <p:spPr>
          <a:xfrm>
            <a:off x="8081025" y="4407525"/>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000FF"/>
                </a:solidFill>
              </a:rPr>
              <a:t>Edge</a:t>
            </a:r>
            <a:endParaRPr sz="1200">
              <a:solidFill>
                <a:srgbClr val="0000FF"/>
              </a:solidFill>
            </a:endParaRPr>
          </a:p>
        </p:txBody>
      </p:sp>
      <p:sp>
        <p:nvSpPr>
          <p:cNvPr id="1081" name="Google Shape;1081;p75"/>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085" name="Shape 1085"/>
        <p:cNvGrpSpPr/>
        <p:nvPr/>
      </p:nvGrpSpPr>
      <p:grpSpPr>
        <a:xfrm>
          <a:off x="0" y="0"/>
          <a:ext cx="0" cy="0"/>
          <a:chOff x="0" y="0"/>
          <a:chExt cx="0" cy="0"/>
        </a:xfrm>
      </p:grpSpPr>
      <p:pic>
        <p:nvPicPr>
          <p:cNvPr id="1086" name="Google Shape;1086;p76"/>
          <p:cNvPicPr preferRelativeResize="0"/>
          <p:nvPr/>
        </p:nvPicPr>
        <p:blipFill>
          <a:blip r:embed="rId3">
            <a:alphaModFix/>
          </a:blip>
          <a:stretch>
            <a:fillRect/>
          </a:stretch>
        </p:blipFill>
        <p:spPr>
          <a:xfrm>
            <a:off x="3517200" y="152400"/>
            <a:ext cx="5124251" cy="4820349"/>
          </a:xfrm>
          <a:prstGeom prst="rect">
            <a:avLst/>
          </a:prstGeom>
          <a:noFill/>
          <a:ln>
            <a:noFill/>
          </a:ln>
        </p:spPr>
      </p:pic>
      <p:sp>
        <p:nvSpPr>
          <p:cNvPr id="1087" name="Google Shape;1087;p76"/>
          <p:cNvSpPr txBox="1"/>
          <p:nvPr>
            <p:ph type="title"/>
          </p:nvPr>
        </p:nvSpPr>
        <p:spPr>
          <a:xfrm>
            <a:off x="0" y="0"/>
            <a:ext cx="33648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In 2009, </a:t>
            </a:r>
            <a:r>
              <a:rPr lang="en" sz="2500">
                <a:solidFill>
                  <a:schemeClr val="lt1"/>
                </a:solidFill>
                <a:latin typeface="Poppins SemiBold"/>
                <a:ea typeface="Poppins SemiBold"/>
                <a:cs typeface="Poppins SemiBold"/>
                <a:sym typeface="Poppins SemiBold"/>
              </a:rPr>
              <a:t>Sina</a:t>
            </a:r>
            <a:r>
              <a:rPr lang="en" sz="2500">
                <a:solidFill>
                  <a:schemeClr val="lt1"/>
                </a:solidFill>
                <a:latin typeface="Poppins SemiBold"/>
                <a:ea typeface="Poppins SemiBold"/>
                <a:cs typeface="Poppins SemiBold"/>
                <a:sym typeface="Poppins SemiBold"/>
              </a:rPr>
              <a:t> Weibo had:</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~1.8M users, </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20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Most of the posts originate with a few “influencers”, whose messages were retweeted many times. </a:t>
            </a:r>
            <a:endParaRPr sz="1500">
              <a:solidFill>
                <a:schemeClr val="lt2"/>
              </a:solidFill>
              <a:latin typeface="Poppins Light"/>
              <a:ea typeface="Poppins Light"/>
              <a:cs typeface="Poppins Light"/>
              <a:sym typeface="Poppins Light"/>
            </a:endParaRPr>
          </a:p>
        </p:txBody>
      </p:sp>
      <p:sp>
        <p:nvSpPr>
          <p:cNvPr id="1088" name="Google Shape;1088;p76"/>
          <p:cNvSpPr/>
          <p:nvPr/>
        </p:nvSpPr>
        <p:spPr>
          <a:xfrm>
            <a:off x="7888150" y="3880950"/>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6"/>
          <p:cNvSpPr txBox="1"/>
          <p:nvPr/>
        </p:nvSpPr>
        <p:spPr>
          <a:xfrm>
            <a:off x="8057200" y="3816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E7F5FF"/>
                </a:solidFill>
              </a:rPr>
              <a:t>Node (A)</a:t>
            </a:r>
            <a:endParaRPr sz="1200">
              <a:solidFill>
                <a:srgbClr val="E7F5FF"/>
              </a:solidFill>
            </a:endParaRPr>
          </a:p>
        </p:txBody>
      </p:sp>
      <p:sp>
        <p:nvSpPr>
          <p:cNvPr id="1090" name="Google Shape;1090;p76"/>
          <p:cNvSpPr txBox="1"/>
          <p:nvPr/>
        </p:nvSpPr>
        <p:spPr>
          <a:xfrm>
            <a:off x="8069125" y="4140650"/>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844B69"/>
                </a:solidFill>
              </a:rPr>
              <a:t>Node (B)</a:t>
            </a:r>
            <a:endParaRPr sz="1200">
              <a:solidFill>
                <a:srgbClr val="844B69"/>
              </a:solidFill>
            </a:endParaRPr>
          </a:p>
        </p:txBody>
      </p:sp>
      <p:cxnSp>
        <p:nvCxnSpPr>
          <p:cNvPr id="1091" name="Google Shape;1091;p76"/>
          <p:cNvCxnSpPr/>
          <p:nvPr/>
        </p:nvCxnSpPr>
        <p:spPr>
          <a:xfrm>
            <a:off x="7822650" y="4594725"/>
            <a:ext cx="300000" cy="0"/>
          </a:xfrm>
          <a:prstGeom prst="straightConnector1">
            <a:avLst/>
          </a:prstGeom>
          <a:noFill/>
          <a:ln cap="flat" cmpd="sng" w="28575">
            <a:solidFill>
              <a:srgbClr val="B9B9DE"/>
            </a:solidFill>
            <a:prstDash val="solid"/>
            <a:round/>
            <a:headEnd len="med" w="med" type="none"/>
            <a:tailEnd len="med" w="med" type="none"/>
          </a:ln>
        </p:spPr>
      </p:cxnSp>
      <p:sp>
        <p:nvSpPr>
          <p:cNvPr id="1092" name="Google Shape;1092;p76"/>
          <p:cNvSpPr/>
          <p:nvPr/>
        </p:nvSpPr>
        <p:spPr>
          <a:xfrm>
            <a:off x="7888150" y="4200200"/>
            <a:ext cx="187500" cy="192900"/>
          </a:xfrm>
          <a:prstGeom prst="ellipse">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6"/>
          <p:cNvSpPr txBox="1"/>
          <p:nvPr/>
        </p:nvSpPr>
        <p:spPr>
          <a:xfrm>
            <a:off x="8081025" y="4407525"/>
            <a:ext cx="101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7E7ED4"/>
                </a:solidFill>
              </a:rPr>
              <a:t>Edge</a:t>
            </a:r>
            <a:endParaRPr sz="1200">
              <a:solidFill>
                <a:srgbClr val="7E7ED4"/>
              </a:solidFill>
            </a:endParaRPr>
          </a:p>
        </p:txBody>
      </p:sp>
      <p:sp>
        <p:nvSpPr>
          <p:cNvPr id="1094" name="Google Shape;1094;p76"/>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098" name="Shape 1098"/>
        <p:cNvGrpSpPr/>
        <p:nvPr/>
      </p:nvGrpSpPr>
      <p:grpSpPr>
        <a:xfrm>
          <a:off x="0" y="0"/>
          <a:ext cx="0" cy="0"/>
          <a:chOff x="0" y="0"/>
          <a:chExt cx="0" cy="0"/>
        </a:xfrm>
      </p:grpSpPr>
      <p:pic>
        <p:nvPicPr>
          <p:cNvPr id="1099" name="Google Shape;1099;p77"/>
          <p:cNvPicPr preferRelativeResize="0"/>
          <p:nvPr/>
        </p:nvPicPr>
        <p:blipFill>
          <a:blip r:embed="rId3">
            <a:alphaModFix/>
          </a:blip>
          <a:stretch>
            <a:fillRect/>
          </a:stretch>
        </p:blipFill>
        <p:spPr>
          <a:xfrm>
            <a:off x="4560999" y="1563323"/>
            <a:ext cx="2373849" cy="2233074"/>
          </a:xfrm>
          <a:prstGeom prst="rect">
            <a:avLst/>
          </a:prstGeom>
          <a:noFill/>
          <a:ln>
            <a:noFill/>
          </a:ln>
        </p:spPr>
      </p:pic>
      <p:sp>
        <p:nvSpPr>
          <p:cNvPr id="1100" name="Google Shape;1100;p77"/>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800"/>
              <a:buFont typeface="Arial"/>
              <a:buNone/>
            </a:pPr>
            <a:r>
              <a:rPr lang="en" sz="2500">
                <a:solidFill>
                  <a:srgbClr val="FFFFFF"/>
                </a:solidFill>
                <a:latin typeface="Poppins SemiBold"/>
                <a:ea typeface="Poppins SemiBold"/>
                <a:cs typeface="Poppins SemiBold"/>
                <a:sym typeface="Poppins SemiBold"/>
              </a:rPr>
              <a:t>If the </a:t>
            </a:r>
            <a:r>
              <a:rPr lang="en" sz="2500">
                <a:solidFill>
                  <a:srgbClr val="2FF2BA"/>
                </a:solidFill>
                <a:latin typeface="Poppins SemiBold"/>
                <a:ea typeface="Poppins SemiBold"/>
                <a:cs typeface="Poppins SemiBold"/>
                <a:sym typeface="Poppins SemiBold"/>
              </a:rPr>
              <a:t>cascade </a:t>
            </a:r>
            <a:r>
              <a:rPr lang="en" sz="2500">
                <a:solidFill>
                  <a:srgbClr val="FFFFFF"/>
                </a:solidFill>
                <a:latin typeface="Poppins SemiBold"/>
                <a:ea typeface="Poppins SemiBold"/>
                <a:cs typeface="Poppins SemiBold"/>
                <a:sym typeface="Poppins SemiBold"/>
              </a:rPr>
              <a:t>distribution for a given attribute looks similar to that of the</a:t>
            </a:r>
            <a:r>
              <a:rPr lang="en" sz="2500">
                <a:solidFill>
                  <a:srgbClr val="F9CB9C"/>
                </a:solidFill>
                <a:latin typeface="Poppins SemiBold"/>
                <a:ea typeface="Poppins SemiBold"/>
                <a:cs typeface="Poppins SemiBold"/>
                <a:sym typeface="Poppins SemiBold"/>
              </a:rPr>
              <a:t> </a:t>
            </a:r>
            <a:r>
              <a:rPr lang="en" sz="2500">
                <a:solidFill>
                  <a:schemeClr val="lt1"/>
                </a:solidFill>
                <a:latin typeface="Poppins SemiBold"/>
                <a:ea typeface="Poppins SemiBold"/>
                <a:cs typeface="Poppins SemiBold"/>
                <a:sym typeface="Poppins SemiBold"/>
              </a:rPr>
              <a:t>broader network</a:t>
            </a:r>
            <a:r>
              <a:rPr lang="en" sz="2500">
                <a:solidFill>
                  <a:srgbClr val="FFFFFF"/>
                </a:solidFill>
                <a:latin typeface="Poppins SemiBold"/>
                <a:ea typeface="Poppins SemiBold"/>
                <a:cs typeface="Poppins SemiBold"/>
                <a:sym typeface="Poppins SemiBold"/>
              </a:rPr>
              <a:t>, we might think of this as “fair”.</a:t>
            </a:r>
            <a:endParaRPr sz="25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t/>
            </a:r>
            <a:endParaRPr sz="25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(demographic parity)</a:t>
            </a:r>
            <a:endParaRPr sz="2500">
              <a:solidFill>
                <a:schemeClr val="lt2"/>
              </a:solidFill>
              <a:latin typeface="Poppins SemiBold"/>
              <a:ea typeface="Poppins SemiBold"/>
              <a:cs typeface="Poppins SemiBold"/>
              <a:sym typeface="Poppins SemiBold"/>
            </a:endParaRPr>
          </a:p>
        </p:txBody>
      </p:sp>
      <p:pic>
        <p:nvPicPr>
          <p:cNvPr id="1101" name="Google Shape;1101;p77"/>
          <p:cNvPicPr preferRelativeResize="0"/>
          <p:nvPr/>
        </p:nvPicPr>
        <p:blipFill>
          <a:blip r:embed="rId4">
            <a:alphaModFix amt="10000"/>
          </a:blip>
          <a:stretch>
            <a:fillRect/>
          </a:stretch>
        </p:blipFill>
        <p:spPr>
          <a:xfrm>
            <a:off x="4302702" y="2275"/>
            <a:ext cx="4804699" cy="5143500"/>
          </a:xfrm>
          <a:prstGeom prst="rect">
            <a:avLst/>
          </a:prstGeom>
          <a:noFill/>
          <a:ln>
            <a:noFill/>
          </a:ln>
        </p:spPr>
      </p:pic>
      <p:sp>
        <p:nvSpPr>
          <p:cNvPr id="1102" name="Google Shape;1102;p77"/>
          <p:cNvSpPr/>
          <p:nvPr/>
        </p:nvSpPr>
        <p:spPr>
          <a:xfrm>
            <a:off x="5416300" y="885675"/>
            <a:ext cx="275100" cy="228600"/>
          </a:xfrm>
          <a:prstGeom prst="rect">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7"/>
          <p:cNvSpPr/>
          <p:nvPr/>
        </p:nvSpPr>
        <p:spPr>
          <a:xfrm>
            <a:off x="5804450" y="692825"/>
            <a:ext cx="275100" cy="421500"/>
          </a:xfrm>
          <a:prstGeom prst="rect">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7"/>
          <p:cNvSpPr/>
          <p:nvPr/>
        </p:nvSpPr>
        <p:spPr>
          <a:xfrm>
            <a:off x="4614325" y="1580850"/>
            <a:ext cx="2244000" cy="2118000"/>
          </a:xfrm>
          <a:prstGeom prst="rect">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7"/>
          <p:cNvSpPr/>
          <p:nvPr/>
        </p:nvSpPr>
        <p:spPr>
          <a:xfrm>
            <a:off x="7484925" y="692775"/>
            <a:ext cx="275100" cy="421500"/>
          </a:xfrm>
          <a:prstGeom prst="rect">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7"/>
          <p:cNvSpPr/>
          <p:nvPr/>
        </p:nvSpPr>
        <p:spPr>
          <a:xfrm>
            <a:off x="7873075" y="692825"/>
            <a:ext cx="275100" cy="421500"/>
          </a:xfrm>
          <a:prstGeom prst="rect">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7"/>
          <p:cNvSpPr txBox="1"/>
          <p:nvPr/>
        </p:nvSpPr>
        <p:spPr>
          <a:xfrm>
            <a:off x="6640488" y="520275"/>
            <a:ext cx="435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t>
            </a:r>
            <a:endParaRPr b="1" sz="1800">
              <a:solidFill>
                <a:schemeClr val="lt1"/>
              </a:solidFill>
            </a:endParaRPr>
          </a:p>
        </p:txBody>
      </p:sp>
      <p:sp>
        <p:nvSpPr>
          <p:cNvPr id="1108" name="Google Shape;1108;p77"/>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68" name="Shape 168"/>
        <p:cNvGrpSpPr/>
        <p:nvPr/>
      </p:nvGrpSpPr>
      <p:grpSpPr>
        <a:xfrm>
          <a:off x="0" y="0"/>
          <a:ext cx="0" cy="0"/>
          <a:chOff x="0" y="0"/>
          <a:chExt cx="0" cy="0"/>
        </a:xfrm>
      </p:grpSpPr>
      <p:pic>
        <p:nvPicPr>
          <p:cNvPr id="169" name="Google Shape;169;p33"/>
          <p:cNvPicPr preferRelativeResize="0"/>
          <p:nvPr/>
        </p:nvPicPr>
        <p:blipFill>
          <a:blip r:embed="rId3">
            <a:alphaModFix/>
          </a:blip>
          <a:stretch>
            <a:fillRect/>
          </a:stretch>
        </p:blipFill>
        <p:spPr>
          <a:xfrm>
            <a:off x="3990975" y="152400"/>
            <a:ext cx="4833711" cy="4838699"/>
          </a:xfrm>
          <a:prstGeom prst="rect">
            <a:avLst/>
          </a:prstGeom>
          <a:noFill/>
          <a:ln cap="flat" cmpd="sng" w="9525">
            <a:solidFill>
              <a:srgbClr val="4C6682"/>
            </a:solidFill>
            <a:prstDash val="solid"/>
            <a:round/>
            <a:headEnd len="sm" w="sm" type="none"/>
            <a:tailEnd len="sm" w="sm" type="none"/>
          </a:ln>
        </p:spPr>
      </p:pic>
      <p:sp>
        <p:nvSpPr>
          <p:cNvPr id="170" name="Google Shape;170;p33"/>
          <p:cNvSpPr/>
          <p:nvPr/>
        </p:nvSpPr>
        <p:spPr>
          <a:xfrm>
            <a:off x="4067175" y="4273075"/>
            <a:ext cx="133800" cy="1434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71" name="Google Shape;171;p33"/>
          <p:cNvSpPr txBox="1"/>
          <p:nvPr/>
        </p:nvSpPr>
        <p:spPr>
          <a:xfrm>
            <a:off x="4301675" y="4067100"/>
            <a:ext cx="993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E7F5FF"/>
                </a:solidFill>
                <a:latin typeface="Poppins Light"/>
                <a:ea typeface="Poppins Light"/>
                <a:cs typeface="Poppins Light"/>
                <a:sym typeface="Poppins Light"/>
              </a:rPr>
              <a:t>Candidate influencer</a:t>
            </a:r>
            <a:endParaRPr sz="1100">
              <a:solidFill>
                <a:srgbClr val="E7F5FF"/>
              </a:solidFill>
              <a:latin typeface="Poppins Light"/>
              <a:ea typeface="Poppins Light"/>
              <a:cs typeface="Poppins Light"/>
              <a:sym typeface="Poppins Light"/>
            </a:endParaRPr>
          </a:p>
        </p:txBody>
      </p:sp>
      <p:sp>
        <p:nvSpPr>
          <p:cNvPr id="172" name="Google Shape;172;p33"/>
          <p:cNvSpPr txBox="1"/>
          <p:nvPr/>
        </p:nvSpPr>
        <p:spPr>
          <a:xfrm>
            <a:off x="4288000" y="4490400"/>
            <a:ext cx="1665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2FF2BA"/>
                </a:solidFill>
                <a:latin typeface="Poppins Light"/>
                <a:ea typeface="Poppins Light"/>
                <a:cs typeface="Poppins Light"/>
                <a:sym typeface="Poppins Light"/>
              </a:rPr>
              <a:t>Influencer with max information spread</a:t>
            </a:r>
            <a:endParaRPr sz="1100">
              <a:solidFill>
                <a:srgbClr val="2FF2BA"/>
              </a:solidFill>
              <a:latin typeface="Poppins Light"/>
              <a:ea typeface="Poppins Light"/>
              <a:cs typeface="Poppins Light"/>
              <a:sym typeface="Poppins Light"/>
            </a:endParaRPr>
          </a:p>
        </p:txBody>
      </p:sp>
      <p:sp>
        <p:nvSpPr>
          <p:cNvPr id="173" name="Google Shape;173;p33"/>
          <p:cNvSpPr/>
          <p:nvPr/>
        </p:nvSpPr>
        <p:spPr>
          <a:xfrm>
            <a:off x="4054100" y="4724825"/>
            <a:ext cx="176400" cy="172200"/>
          </a:xfrm>
          <a:prstGeom prst="ellipse">
            <a:avLst/>
          </a:prstGeom>
          <a:solidFill>
            <a:srgbClr val="2FF2BA"/>
          </a:solid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3"/>
          <p:cNvSpPr txBox="1"/>
          <p:nvPr>
            <p:ph type="title"/>
          </p:nvPr>
        </p:nvSpPr>
        <p:spPr>
          <a:xfrm>
            <a:off x="265800" y="2211150"/>
            <a:ext cx="3343200" cy="721200"/>
          </a:xfrm>
          <a:prstGeom prst="rect">
            <a:avLst/>
          </a:prstGeom>
          <a:noFill/>
          <a:ln>
            <a:noFill/>
          </a:ln>
        </p:spPr>
        <p:txBody>
          <a:bodyPr anchorCtr="0" anchor="ctr" bIns="34275" lIns="68575" spcFirstLastPara="1" rIns="68575" wrap="square" tIns="34275">
            <a:noAutofit/>
          </a:bodyPr>
          <a:lstStyle/>
          <a:p>
            <a:pPr indent="0" lvl="0" marL="0" rtl="0" algn="ctr">
              <a:lnSpc>
                <a:spcPct val="90000"/>
              </a:lnSpc>
              <a:spcBef>
                <a:spcPts val="0"/>
              </a:spcBef>
              <a:spcAft>
                <a:spcPts val="0"/>
              </a:spcAft>
              <a:buClr>
                <a:schemeClr val="dk1"/>
              </a:buClr>
              <a:buSzPts val="800"/>
              <a:buFont typeface="Arial"/>
              <a:buNone/>
            </a:pPr>
            <a:r>
              <a:rPr lang="en" sz="2500">
                <a:solidFill>
                  <a:schemeClr val="lt1"/>
                </a:solidFill>
                <a:latin typeface="Poppins SemiBold"/>
                <a:ea typeface="Poppins SemiBold"/>
                <a:cs typeface="Poppins SemiBold"/>
                <a:sym typeface="Poppins SemiBold"/>
              </a:rPr>
              <a:t>Influence maximization (IM)</a:t>
            </a:r>
            <a:endParaRPr sz="1500">
              <a:solidFill>
                <a:schemeClr val="lt2"/>
              </a:solidFill>
              <a:latin typeface="Poppins"/>
              <a:ea typeface="Poppins"/>
              <a:cs typeface="Poppins"/>
              <a:sym typeface="Poppins"/>
            </a:endParaRPr>
          </a:p>
        </p:txBody>
      </p:sp>
      <p:sp>
        <p:nvSpPr>
          <p:cNvPr id="175" name="Google Shape;175;p33"/>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112" name="Shape 1112"/>
        <p:cNvGrpSpPr/>
        <p:nvPr/>
      </p:nvGrpSpPr>
      <p:grpSpPr>
        <a:xfrm>
          <a:off x="0" y="0"/>
          <a:ext cx="0" cy="0"/>
          <a:chOff x="0" y="0"/>
          <a:chExt cx="0" cy="0"/>
        </a:xfrm>
      </p:grpSpPr>
      <p:sp>
        <p:nvSpPr>
          <p:cNvPr id="1113" name="Google Shape;1113;p78"/>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In a Social Network, h</a:t>
            </a:r>
            <a:r>
              <a:rPr lang="en" sz="2500">
                <a:solidFill>
                  <a:schemeClr val="lt1"/>
                </a:solidFill>
                <a:latin typeface="Poppins SemiBold"/>
                <a:ea typeface="Poppins SemiBold"/>
                <a:cs typeface="Poppins SemiBold"/>
                <a:sym typeface="Poppins SemiBold"/>
              </a:rPr>
              <a:t>ow might we find influencers who can maximize the spread of information </a:t>
            </a:r>
            <a:r>
              <a:rPr lang="en" sz="2500">
                <a:solidFill>
                  <a:srgbClr val="2FF2BA"/>
                </a:solidFill>
                <a:latin typeface="Poppins SemiBold"/>
                <a:ea typeface="Poppins SemiBold"/>
                <a:cs typeface="Poppins SemiBold"/>
                <a:sym typeface="Poppins SemiBold"/>
              </a:rPr>
              <a:t>fairly</a:t>
            </a:r>
            <a:r>
              <a:rPr lang="en" sz="2500">
                <a:solidFill>
                  <a:schemeClr val="lt1"/>
                </a:solidFill>
                <a:latin typeface="Poppins SemiBold"/>
                <a:ea typeface="Poppins SemiBold"/>
                <a:cs typeface="Poppins SemiBold"/>
                <a:sym typeface="Poppins SemiBold"/>
              </a:rPr>
              <a:t>?</a:t>
            </a:r>
            <a:endParaRPr sz="2500">
              <a:solidFill>
                <a:schemeClr val="lt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2500">
              <a:solidFill>
                <a:schemeClr val="lt1"/>
              </a:solidFill>
              <a:latin typeface="Poppins SemiBold"/>
              <a:ea typeface="Poppins SemiBold"/>
              <a:cs typeface="Poppins SemiBold"/>
              <a:sym typeface="Poppins SemiBold"/>
            </a:endParaRPr>
          </a:p>
          <a:p>
            <a:pPr indent="0" lvl="0" marL="0" rtl="0" algn="l">
              <a:spcBef>
                <a:spcPts val="0"/>
              </a:spcBef>
              <a:spcAft>
                <a:spcPts val="0"/>
              </a:spcAft>
              <a:buNone/>
            </a:pPr>
            <a:r>
              <a:rPr lang="en" sz="1500">
                <a:solidFill>
                  <a:schemeClr val="lt1"/>
                </a:solidFill>
                <a:latin typeface="Poppins Light"/>
                <a:ea typeface="Poppins Light"/>
                <a:cs typeface="Poppins Light"/>
                <a:sym typeface="Poppins Light"/>
              </a:rPr>
              <a:t>Applies to many applications: an ad, call for donations, critical public health information….</a:t>
            </a:r>
            <a:endParaRPr sz="1500">
              <a:solidFill>
                <a:schemeClr val="lt1"/>
              </a:solidFill>
              <a:latin typeface="Poppins Light"/>
              <a:ea typeface="Poppins Light"/>
              <a:cs typeface="Poppins Light"/>
              <a:sym typeface="Poppins Light"/>
            </a:endParaRPr>
          </a:p>
        </p:txBody>
      </p:sp>
      <p:sp>
        <p:nvSpPr>
          <p:cNvPr id="1114" name="Google Shape;1114;p7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118" name="Shape 1118"/>
        <p:cNvGrpSpPr/>
        <p:nvPr/>
      </p:nvGrpSpPr>
      <p:grpSpPr>
        <a:xfrm>
          <a:off x="0" y="0"/>
          <a:ext cx="0" cy="0"/>
          <a:chOff x="0" y="0"/>
          <a:chExt cx="0" cy="0"/>
        </a:xfrm>
      </p:grpSpPr>
      <p:sp>
        <p:nvSpPr>
          <p:cNvPr id="1119" name="Google Shape;1119;p79"/>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800"/>
              <a:buFont typeface="Arial"/>
              <a:buNone/>
            </a:pPr>
            <a:r>
              <a:rPr lang="en" sz="2500">
                <a:solidFill>
                  <a:srgbClr val="F8F8F8"/>
                </a:solidFill>
                <a:highlight>
                  <a:srgbClr val="844B69"/>
                </a:highlight>
                <a:latin typeface="Poppins SemiBold"/>
                <a:ea typeface="Poppins SemiBold"/>
                <a:cs typeface="Poppins SemiBold"/>
                <a:sym typeface="Poppins SemiBold"/>
              </a:rPr>
              <a:t>Influence maximization</a:t>
            </a:r>
            <a:r>
              <a:rPr lang="en" sz="2500">
                <a:solidFill>
                  <a:srgbClr val="9E9E9E"/>
                </a:solidFill>
                <a:highlight>
                  <a:srgbClr val="844B69"/>
                </a:highlight>
                <a:latin typeface="Poppins SemiBold"/>
                <a:ea typeface="Poppins SemiBold"/>
                <a:cs typeface="Poppins SemiBold"/>
                <a:sym typeface="Poppins SemiBold"/>
              </a:rPr>
              <a:t> </a:t>
            </a:r>
            <a:r>
              <a:rPr lang="en" sz="2500">
                <a:solidFill>
                  <a:schemeClr val="lt1"/>
                </a:solidFill>
                <a:latin typeface="Poppins SemiBold"/>
                <a:ea typeface="Poppins SemiBold"/>
                <a:cs typeface="Poppins SemiBold"/>
                <a:sym typeface="Poppins SemiBold"/>
              </a:rPr>
              <a:t>algorithms solve this problem</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2"/>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Finds the set of K </a:t>
            </a:r>
            <a:r>
              <a:rPr b="1" i="1" lang="en" sz="1800">
                <a:solidFill>
                  <a:schemeClr val="lt1"/>
                </a:solidFill>
                <a:latin typeface="Poppins"/>
                <a:ea typeface="Poppins"/>
                <a:cs typeface="Poppins"/>
                <a:sym typeface="Poppins"/>
              </a:rPr>
              <a:t>influencers </a:t>
            </a:r>
            <a:r>
              <a:rPr lang="en" sz="1500">
                <a:solidFill>
                  <a:schemeClr val="lt2"/>
                </a:solidFill>
                <a:latin typeface="Poppins Light"/>
                <a:ea typeface="Poppins Light"/>
                <a:cs typeface="Poppins Light"/>
                <a:sym typeface="Poppins Light"/>
              </a:rPr>
              <a:t>that maximize information spread in a </a:t>
            </a:r>
            <a:r>
              <a:rPr lang="en" sz="1500">
                <a:solidFill>
                  <a:srgbClr val="74A6F4"/>
                </a:solidFill>
                <a:latin typeface="Poppins Light"/>
                <a:ea typeface="Poppins Light"/>
                <a:cs typeface="Poppins Light"/>
                <a:sym typeface="Poppins Light"/>
              </a:rPr>
              <a:t>network</a:t>
            </a:r>
            <a:r>
              <a:rPr lang="en" sz="1500">
                <a:solidFill>
                  <a:schemeClr val="lt2"/>
                </a:solidFill>
                <a:latin typeface="Poppins Light"/>
                <a:ea typeface="Poppins Light"/>
                <a:cs typeface="Poppins Light"/>
                <a:sym typeface="Poppins Light"/>
              </a:rPr>
              <a:t>.</a:t>
            </a:r>
            <a:endParaRPr sz="1500">
              <a:solidFill>
                <a:schemeClr val="lt2"/>
              </a:solidFill>
              <a:latin typeface="Poppins SemiBold"/>
              <a:ea typeface="Poppins SemiBold"/>
              <a:cs typeface="Poppins SemiBold"/>
              <a:sym typeface="Poppins SemiBold"/>
            </a:endParaRPr>
          </a:p>
        </p:txBody>
      </p:sp>
      <p:pic>
        <p:nvPicPr>
          <p:cNvPr id="1120" name="Google Shape;1120;p79"/>
          <p:cNvPicPr preferRelativeResize="0"/>
          <p:nvPr/>
        </p:nvPicPr>
        <p:blipFill>
          <a:blip r:embed="rId3">
            <a:alphaModFix/>
          </a:blip>
          <a:stretch>
            <a:fillRect/>
          </a:stretch>
        </p:blipFill>
        <p:spPr>
          <a:xfrm>
            <a:off x="4828284" y="93475"/>
            <a:ext cx="3861466" cy="4169669"/>
          </a:xfrm>
          <a:prstGeom prst="rect">
            <a:avLst/>
          </a:prstGeom>
          <a:noFill/>
          <a:ln cap="flat" cmpd="sng" w="9525">
            <a:solidFill>
              <a:srgbClr val="74A6F4"/>
            </a:solidFill>
            <a:prstDash val="solid"/>
            <a:round/>
            <a:headEnd len="sm" w="sm" type="none"/>
            <a:tailEnd len="sm" w="sm" type="none"/>
          </a:ln>
        </p:spPr>
      </p:pic>
      <p:sp>
        <p:nvSpPr>
          <p:cNvPr id="1121" name="Google Shape;1121;p79"/>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125" name="Shape 1125"/>
        <p:cNvGrpSpPr/>
        <p:nvPr/>
      </p:nvGrpSpPr>
      <p:grpSpPr>
        <a:xfrm>
          <a:off x="0" y="0"/>
          <a:ext cx="0" cy="0"/>
          <a:chOff x="0" y="0"/>
          <a:chExt cx="0" cy="0"/>
        </a:xfrm>
      </p:grpSpPr>
      <p:sp>
        <p:nvSpPr>
          <p:cNvPr id="1126" name="Google Shape;1126;p80"/>
          <p:cNvSpPr txBox="1"/>
          <p:nvPr>
            <p:ph type="title"/>
          </p:nvPr>
        </p:nvSpPr>
        <p:spPr>
          <a:xfrm>
            <a:off x="0" y="0"/>
            <a:ext cx="39927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Sina</a:t>
            </a:r>
            <a:r>
              <a:rPr lang="en" sz="2500">
                <a:solidFill>
                  <a:schemeClr val="lt1"/>
                </a:solidFill>
                <a:latin typeface="Poppins SemiBold"/>
                <a:ea typeface="Poppins SemiBold"/>
                <a:cs typeface="Poppins SemiBold"/>
                <a:sym typeface="Poppins SemiBold"/>
              </a:rPr>
              <a:t> Weibo </a:t>
            </a:r>
            <a:r>
              <a:rPr lang="en" sz="2500">
                <a:solidFill>
                  <a:srgbClr val="74A6F4"/>
                </a:solidFill>
                <a:latin typeface="Poppins SemiBold"/>
                <a:ea typeface="Poppins SemiBold"/>
                <a:cs typeface="Poppins SemiBold"/>
                <a:sym typeface="Poppins SemiBold"/>
              </a:rPr>
              <a:t>Network</a:t>
            </a:r>
            <a:r>
              <a:rPr lang="en" sz="2500">
                <a:solidFill>
                  <a:schemeClr val="lt1"/>
                </a:solidFill>
                <a:latin typeface="Poppins SemiBold"/>
                <a:ea typeface="Poppins SemiBold"/>
                <a:cs typeface="Poppins SemiBold"/>
                <a:sym typeface="Poppins SemiBold"/>
              </a:rPr>
              <a:t>:</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~1.8M users: </a:t>
            </a:r>
            <a:endParaRPr sz="2000">
              <a:solidFill>
                <a:schemeClr val="lt1"/>
              </a:solidFill>
              <a:latin typeface="Poppins Light"/>
              <a:ea typeface="Poppins Light"/>
              <a:cs typeface="Poppins Light"/>
              <a:sym typeface="Poppins Light"/>
            </a:endParaRPr>
          </a:p>
          <a:p>
            <a:pPr indent="0" lvl="0" marL="914400" rtl="0" algn="l">
              <a:lnSpc>
                <a:spcPct val="90000"/>
              </a:lnSpc>
              <a:spcBef>
                <a:spcPts val="0"/>
              </a:spcBef>
              <a:spcAft>
                <a:spcPts val="0"/>
              </a:spcAft>
              <a:buNone/>
            </a:pPr>
            <a:r>
              <a:rPr lang="en" sz="1700">
                <a:solidFill>
                  <a:srgbClr val="2D4263"/>
                </a:solidFill>
                <a:highlight>
                  <a:srgbClr val="FFFFFF"/>
                </a:highlight>
                <a:latin typeface="Poppins Light"/>
                <a:ea typeface="Poppins Light"/>
                <a:cs typeface="Poppins Light"/>
                <a:sym typeface="Poppins Light"/>
              </a:rPr>
              <a:t>30% male</a:t>
            </a:r>
            <a:endParaRPr sz="1700">
              <a:solidFill>
                <a:srgbClr val="2D4263"/>
              </a:solidFill>
              <a:highlight>
                <a:srgbClr val="FFFFFF"/>
              </a:highlight>
              <a:latin typeface="Poppins Light"/>
              <a:ea typeface="Poppins Light"/>
              <a:cs typeface="Poppins Light"/>
              <a:sym typeface="Poppins Light"/>
            </a:endParaRPr>
          </a:p>
          <a:p>
            <a:pPr indent="0" lvl="0" marL="914400" rtl="0" algn="l">
              <a:lnSpc>
                <a:spcPct val="90000"/>
              </a:lnSpc>
              <a:spcBef>
                <a:spcPts val="0"/>
              </a:spcBef>
              <a:spcAft>
                <a:spcPts val="0"/>
              </a:spcAft>
              <a:buNone/>
            </a:pPr>
            <a:r>
              <a:rPr lang="en" sz="1700">
                <a:solidFill>
                  <a:schemeClr val="lt1"/>
                </a:solidFill>
                <a:highlight>
                  <a:srgbClr val="844B69"/>
                </a:highlight>
                <a:latin typeface="Poppins Light"/>
                <a:ea typeface="Poppins Light"/>
                <a:cs typeface="Poppins Light"/>
                <a:sym typeface="Poppins Light"/>
              </a:rPr>
              <a:t>70% female</a:t>
            </a:r>
            <a:endParaRPr sz="17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20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a:ea typeface="Poppins"/>
                <a:cs typeface="Poppins"/>
                <a:sym typeface="Poppins"/>
              </a:rPr>
              <a:t>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Most of the posts originate with a few influencers, whose messages were retweeted many times through </a:t>
            </a:r>
            <a:r>
              <a:rPr lang="en" sz="1500">
                <a:solidFill>
                  <a:srgbClr val="2FF2BA"/>
                </a:solidFill>
                <a:latin typeface="Poppins Light"/>
                <a:ea typeface="Poppins Light"/>
                <a:cs typeface="Poppins Light"/>
                <a:sym typeface="Poppins Light"/>
              </a:rPr>
              <a:t>cascades</a:t>
            </a:r>
            <a:r>
              <a:rPr lang="en" sz="1500">
                <a:solidFill>
                  <a:schemeClr val="lt2"/>
                </a:solidFill>
                <a:latin typeface="Poppins Light"/>
                <a:ea typeface="Poppins Light"/>
                <a:cs typeface="Poppins Light"/>
                <a:sym typeface="Poppins Light"/>
              </a:rPr>
              <a:t>. </a:t>
            </a:r>
            <a:endParaRPr sz="1500">
              <a:solidFill>
                <a:schemeClr val="lt2"/>
              </a:solidFill>
              <a:latin typeface="Poppins Light"/>
              <a:ea typeface="Poppins Light"/>
              <a:cs typeface="Poppins Light"/>
              <a:sym typeface="Poppins Light"/>
            </a:endParaRPr>
          </a:p>
        </p:txBody>
      </p:sp>
      <p:pic>
        <p:nvPicPr>
          <p:cNvPr id="1127" name="Google Shape;1127;p80"/>
          <p:cNvPicPr preferRelativeResize="0"/>
          <p:nvPr/>
        </p:nvPicPr>
        <p:blipFill>
          <a:blip r:embed="rId3">
            <a:alphaModFix amt="80000"/>
          </a:blip>
          <a:stretch>
            <a:fillRect/>
          </a:stretch>
        </p:blipFill>
        <p:spPr>
          <a:xfrm>
            <a:off x="4828284" y="93475"/>
            <a:ext cx="3861466" cy="4169669"/>
          </a:xfrm>
          <a:prstGeom prst="rect">
            <a:avLst/>
          </a:prstGeom>
          <a:noFill/>
          <a:ln cap="flat" cmpd="sng" w="9525">
            <a:solidFill>
              <a:srgbClr val="74A6F4"/>
            </a:solidFill>
            <a:prstDash val="solid"/>
            <a:round/>
            <a:headEnd len="sm" w="sm" type="none"/>
            <a:tailEnd len="sm" w="sm" type="none"/>
          </a:ln>
        </p:spPr>
      </p:pic>
      <p:grpSp>
        <p:nvGrpSpPr>
          <p:cNvPr id="1128" name="Google Shape;1128;p80"/>
          <p:cNvGrpSpPr/>
          <p:nvPr/>
        </p:nvGrpSpPr>
        <p:grpSpPr>
          <a:xfrm rot="-5400000">
            <a:off x="4364560" y="1731511"/>
            <a:ext cx="2747785" cy="2667150"/>
            <a:chOff x="4735600" y="1581325"/>
            <a:chExt cx="2742300" cy="2778571"/>
          </a:xfrm>
        </p:grpSpPr>
        <p:sp>
          <p:nvSpPr>
            <p:cNvPr id="1129" name="Google Shape;1129;p80"/>
            <p:cNvSpPr/>
            <p:nvPr/>
          </p:nvSpPr>
          <p:spPr>
            <a:xfrm rot="8286841">
              <a:off x="5128544" y="2027560"/>
              <a:ext cx="1956413" cy="1925372"/>
            </a:xfrm>
            <a:prstGeom prst="triangle">
              <a:avLst>
                <a:gd fmla="val 50000" name="adj"/>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30" name="Google Shape;1130;p80"/>
            <p:cNvPicPr preferRelativeResize="0"/>
            <p:nvPr/>
          </p:nvPicPr>
          <p:blipFill>
            <a:blip r:embed="rId4">
              <a:alphaModFix/>
            </a:blip>
            <a:stretch>
              <a:fillRect/>
            </a:stretch>
          </p:blipFill>
          <p:spPr>
            <a:xfrm>
              <a:off x="4735600" y="1581325"/>
              <a:ext cx="1450250" cy="1339126"/>
            </a:xfrm>
            <a:prstGeom prst="rect">
              <a:avLst/>
            </a:prstGeom>
            <a:noFill/>
            <a:ln cap="flat" cmpd="sng" w="9525">
              <a:solidFill>
                <a:srgbClr val="2FF2BA"/>
              </a:solidFill>
              <a:prstDash val="solid"/>
              <a:round/>
              <a:headEnd len="sm" w="sm" type="none"/>
              <a:tailEnd len="sm" w="sm" type="none"/>
            </a:ln>
          </p:spPr>
        </p:pic>
      </p:grpSp>
      <p:grpSp>
        <p:nvGrpSpPr>
          <p:cNvPr id="1131" name="Google Shape;1131;p80"/>
          <p:cNvGrpSpPr/>
          <p:nvPr/>
        </p:nvGrpSpPr>
        <p:grpSpPr>
          <a:xfrm>
            <a:off x="7890750" y="3778272"/>
            <a:ext cx="756167" cy="441587"/>
            <a:chOff x="6376234" y="4557499"/>
            <a:chExt cx="663246" cy="326400"/>
          </a:xfrm>
        </p:grpSpPr>
        <p:sp>
          <p:nvSpPr>
            <p:cNvPr id="1132" name="Google Shape;1132;p80"/>
            <p:cNvSpPr/>
            <p:nvPr/>
          </p:nvSpPr>
          <p:spPr>
            <a:xfrm>
              <a:off x="6376234" y="4727693"/>
              <a:ext cx="275100" cy="156000"/>
            </a:xfrm>
            <a:prstGeom prst="rect">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0"/>
            <p:cNvSpPr/>
            <p:nvPr/>
          </p:nvSpPr>
          <p:spPr>
            <a:xfrm>
              <a:off x="6764380" y="4557499"/>
              <a:ext cx="275100" cy="326400"/>
            </a:xfrm>
            <a:prstGeom prst="rect">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 name="Google Shape;1134;p80"/>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302D38"/>
        </a:solidFill>
      </p:bgPr>
    </p:bg>
    <p:spTree>
      <p:nvGrpSpPr>
        <p:cNvPr id="1138" name="Shape 1138"/>
        <p:cNvGrpSpPr/>
        <p:nvPr/>
      </p:nvGrpSpPr>
      <p:grpSpPr>
        <a:xfrm>
          <a:off x="0" y="0"/>
          <a:ext cx="0" cy="0"/>
          <a:chOff x="0" y="0"/>
          <a:chExt cx="0" cy="0"/>
        </a:xfrm>
      </p:grpSpPr>
      <p:sp>
        <p:nvSpPr>
          <p:cNvPr id="1139" name="Google Shape;1139;p81"/>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800"/>
              <a:buFont typeface="Arial"/>
              <a:buNone/>
            </a:pPr>
            <a:r>
              <a:rPr lang="en" sz="2000">
                <a:solidFill>
                  <a:srgbClr val="FFFFFF"/>
                </a:solidFill>
                <a:latin typeface="Poppins SemiBold"/>
                <a:ea typeface="Poppins SemiBold"/>
                <a:cs typeface="Poppins SemiBold"/>
                <a:sym typeface="Poppins SemiBold"/>
              </a:rPr>
              <a:t>If the </a:t>
            </a:r>
            <a:r>
              <a:rPr lang="en" sz="2000">
                <a:solidFill>
                  <a:srgbClr val="2FF2BA"/>
                </a:solidFill>
                <a:latin typeface="Poppins SemiBold"/>
                <a:ea typeface="Poppins SemiBold"/>
                <a:cs typeface="Poppins SemiBold"/>
                <a:sym typeface="Poppins SemiBold"/>
              </a:rPr>
              <a:t>cascade </a:t>
            </a:r>
            <a:r>
              <a:rPr lang="en" sz="2000">
                <a:solidFill>
                  <a:srgbClr val="FFFFFF"/>
                </a:solidFill>
                <a:latin typeface="Poppins SemiBold"/>
                <a:ea typeface="Poppins SemiBold"/>
                <a:cs typeface="Poppins SemiBold"/>
                <a:sym typeface="Poppins SemiBold"/>
              </a:rPr>
              <a:t>distribution for a given attribute looks similar to that of the</a:t>
            </a:r>
            <a:r>
              <a:rPr lang="en" sz="2000">
                <a:solidFill>
                  <a:srgbClr val="F9CB9C"/>
                </a:solidFill>
                <a:latin typeface="Poppins SemiBold"/>
                <a:ea typeface="Poppins SemiBold"/>
                <a:cs typeface="Poppins SemiBold"/>
                <a:sym typeface="Poppins SemiBold"/>
              </a:rPr>
              <a:t> </a:t>
            </a:r>
            <a:r>
              <a:rPr lang="en" sz="2000">
                <a:solidFill>
                  <a:schemeClr val="lt1"/>
                </a:solidFill>
                <a:latin typeface="Poppins SemiBold"/>
                <a:ea typeface="Poppins SemiBold"/>
                <a:cs typeface="Poppins SemiBold"/>
                <a:sym typeface="Poppins SemiBold"/>
              </a:rPr>
              <a:t>broader </a:t>
            </a:r>
            <a:r>
              <a:rPr lang="en" sz="2000">
                <a:solidFill>
                  <a:srgbClr val="74A6F4"/>
                </a:solidFill>
                <a:latin typeface="Poppins SemiBold"/>
                <a:ea typeface="Poppins SemiBold"/>
                <a:cs typeface="Poppins SemiBold"/>
                <a:sym typeface="Poppins SemiBold"/>
              </a:rPr>
              <a:t>network</a:t>
            </a:r>
            <a:r>
              <a:rPr lang="en" sz="2000">
                <a:solidFill>
                  <a:srgbClr val="FFFFFF"/>
                </a:solidFill>
                <a:latin typeface="Poppins SemiBold"/>
                <a:ea typeface="Poppins SemiBold"/>
                <a:cs typeface="Poppins SemiBold"/>
                <a:sym typeface="Poppins SemiBold"/>
              </a:rPr>
              <a:t>, we might think of this as “fair”.</a:t>
            </a:r>
            <a:endParaRPr sz="20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t/>
            </a:r>
            <a:endParaRPr sz="20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1100"/>
              <a:buFont typeface="Arial"/>
              <a:buNone/>
            </a:pPr>
            <a:r>
              <a:rPr lang="en" sz="2000">
                <a:solidFill>
                  <a:schemeClr val="lt1"/>
                </a:solidFill>
                <a:highlight>
                  <a:srgbClr val="844B69"/>
                </a:highlight>
                <a:latin typeface="Poppins SemiBold"/>
                <a:ea typeface="Poppins SemiBold"/>
                <a:cs typeface="Poppins SemiBold"/>
                <a:sym typeface="Poppins SemiBold"/>
              </a:rPr>
              <a:t>Our project updates influence maximization to find the most fair </a:t>
            </a:r>
            <a:r>
              <a:rPr i="1" lang="en" sz="2000">
                <a:solidFill>
                  <a:schemeClr val="lt1"/>
                </a:solidFill>
                <a:highlight>
                  <a:srgbClr val="844B69"/>
                </a:highlight>
                <a:latin typeface="Poppins SemiBold"/>
                <a:ea typeface="Poppins SemiBold"/>
                <a:cs typeface="Poppins SemiBold"/>
                <a:sym typeface="Poppins SemiBold"/>
              </a:rPr>
              <a:t>and </a:t>
            </a:r>
            <a:r>
              <a:rPr lang="en" sz="2000">
                <a:solidFill>
                  <a:schemeClr val="lt1"/>
                </a:solidFill>
                <a:highlight>
                  <a:srgbClr val="844B69"/>
                </a:highlight>
                <a:latin typeface="Poppins SemiBold"/>
                <a:ea typeface="Poppins SemiBold"/>
                <a:cs typeface="Poppins SemiBold"/>
                <a:sym typeface="Poppins SemiBold"/>
              </a:rPr>
              <a:t>impactful influencers.</a:t>
            </a:r>
            <a:endParaRPr sz="2000">
              <a:solidFill>
                <a:srgbClr val="FFFFFF"/>
              </a:solidFill>
              <a:highlight>
                <a:srgbClr val="844B69"/>
              </a:highlight>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t/>
            </a:r>
            <a:endParaRPr sz="2000">
              <a:solidFill>
                <a:schemeClr val="lt2"/>
              </a:solidFill>
              <a:latin typeface="Poppins SemiBold"/>
              <a:ea typeface="Poppins SemiBold"/>
              <a:cs typeface="Poppins SemiBold"/>
              <a:sym typeface="Poppins SemiBold"/>
            </a:endParaRPr>
          </a:p>
        </p:txBody>
      </p:sp>
      <p:grpSp>
        <p:nvGrpSpPr>
          <p:cNvPr id="1140" name="Google Shape;1140;p81"/>
          <p:cNvGrpSpPr/>
          <p:nvPr/>
        </p:nvGrpSpPr>
        <p:grpSpPr>
          <a:xfrm>
            <a:off x="6125575" y="4240900"/>
            <a:ext cx="2559492" cy="738900"/>
            <a:chOff x="5820775" y="4088500"/>
            <a:chExt cx="2559492" cy="738900"/>
          </a:xfrm>
        </p:grpSpPr>
        <p:grpSp>
          <p:nvGrpSpPr>
            <p:cNvPr id="1141" name="Google Shape;1141;p81"/>
            <p:cNvGrpSpPr/>
            <p:nvPr/>
          </p:nvGrpSpPr>
          <p:grpSpPr>
            <a:xfrm>
              <a:off x="5820775" y="4088500"/>
              <a:ext cx="1660088" cy="738900"/>
              <a:chOff x="5416300" y="520275"/>
              <a:chExt cx="1660088" cy="738900"/>
            </a:xfrm>
          </p:grpSpPr>
          <p:sp>
            <p:nvSpPr>
              <p:cNvPr id="1142" name="Google Shape;1142;p81"/>
              <p:cNvSpPr/>
              <p:nvPr/>
            </p:nvSpPr>
            <p:spPr>
              <a:xfrm>
                <a:off x="5416300" y="885675"/>
                <a:ext cx="275100" cy="228600"/>
              </a:xfrm>
              <a:prstGeom prst="rect">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1"/>
              <p:cNvSpPr/>
              <p:nvPr/>
            </p:nvSpPr>
            <p:spPr>
              <a:xfrm>
                <a:off x="5804450" y="692825"/>
                <a:ext cx="275100" cy="421500"/>
              </a:xfrm>
              <a:prstGeom prst="rect">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1"/>
              <p:cNvSpPr txBox="1"/>
              <p:nvPr/>
            </p:nvSpPr>
            <p:spPr>
              <a:xfrm>
                <a:off x="6640488" y="520275"/>
                <a:ext cx="435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t>
                </a:r>
                <a:endParaRPr b="1" sz="1800">
                  <a:solidFill>
                    <a:schemeClr val="lt1"/>
                  </a:solidFill>
                </a:endParaRPr>
              </a:p>
            </p:txBody>
          </p:sp>
        </p:grpSp>
        <p:grpSp>
          <p:nvGrpSpPr>
            <p:cNvPr id="1145" name="Google Shape;1145;p81"/>
            <p:cNvGrpSpPr/>
            <p:nvPr/>
          </p:nvGrpSpPr>
          <p:grpSpPr>
            <a:xfrm>
              <a:off x="7624100" y="4237160"/>
              <a:ext cx="756167" cy="441587"/>
              <a:chOff x="6376234" y="4557499"/>
              <a:chExt cx="663246" cy="326400"/>
            </a:xfrm>
          </p:grpSpPr>
          <p:sp>
            <p:nvSpPr>
              <p:cNvPr id="1146" name="Google Shape;1146;p81"/>
              <p:cNvSpPr/>
              <p:nvPr/>
            </p:nvSpPr>
            <p:spPr>
              <a:xfrm>
                <a:off x="6376234" y="4727693"/>
                <a:ext cx="275100" cy="156000"/>
              </a:xfrm>
              <a:prstGeom prst="rect">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1"/>
              <p:cNvSpPr/>
              <p:nvPr/>
            </p:nvSpPr>
            <p:spPr>
              <a:xfrm>
                <a:off x="6764380" y="4557499"/>
                <a:ext cx="275100" cy="326400"/>
              </a:xfrm>
              <a:prstGeom prst="rect">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8" name="Google Shape;1148;p81"/>
          <p:cNvSpPr/>
          <p:nvPr/>
        </p:nvSpPr>
        <p:spPr>
          <a:xfrm>
            <a:off x="6018475" y="4330600"/>
            <a:ext cx="866400" cy="593700"/>
          </a:xfrm>
          <a:prstGeom prst="rect">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9" name="Google Shape;1149;p81"/>
          <p:cNvPicPr preferRelativeResize="0"/>
          <p:nvPr/>
        </p:nvPicPr>
        <p:blipFill>
          <a:blip r:embed="rId3">
            <a:alphaModFix amt="80000"/>
          </a:blip>
          <a:stretch>
            <a:fillRect/>
          </a:stretch>
        </p:blipFill>
        <p:spPr>
          <a:xfrm>
            <a:off x="4828284" y="93475"/>
            <a:ext cx="3861466" cy="4169669"/>
          </a:xfrm>
          <a:prstGeom prst="rect">
            <a:avLst/>
          </a:prstGeom>
          <a:noFill/>
          <a:ln cap="flat" cmpd="sng" w="9525">
            <a:solidFill>
              <a:srgbClr val="74A6F4"/>
            </a:solidFill>
            <a:prstDash val="solid"/>
            <a:round/>
            <a:headEnd len="sm" w="sm" type="none"/>
            <a:tailEnd len="sm" w="sm" type="none"/>
          </a:ln>
        </p:spPr>
      </p:pic>
      <p:grpSp>
        <p:nvGrpSpPr>
          <p:cNvPr id="1150" name="Google Shape;1150;p81"/>
          <p:cNvGrpSpPr/>
          <p:nvPr/>
        </p:nvGrpSpPr>
        <p:grpSpPr>
          <a:xfrm rot="-5400000">
            <a:off x="4364560" y="1731511"/>
            <a:ext cx="2747785" cy="2667150"/>
            <a:chOff x="4735600" y="1581325"/>
            <a:chExt cx="2742300" cy="2778571"/>
          </a:xfrm>
        </p:grpSpPr>
        <p:sp>
          <p:nvSpPr>
            <p:cNvPr id="1151" name="Google Shape;1151;p81"/>
            <p:cNvSpPr/>
            <p:nvPr/>
          </p:nvSpPr>
          <p:spPr>
            <a:xfrm rot="8286841">
              <a:off x="5128544" y="2027560"/>
              <a:ext cx="1956413" cy="1925372"/>
            </a:xfrm>
            <a:prstGeom prst="triangle">
              <a:avLst>
                <a:gd fmla="val 50000" name="adj"/>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2" name="Google Shape;1152;p81"/>
            <p:cNvPicPr preferRelativeResize="0"/>
            <p:nvPr/>
          </p:nvPicPr>
          <p:blipFill>
            <a:blip r:embed="rId4">
              <a:alphaModFix/>
            </a:blip>
            <a:stretch>
              <a:fillRect/>
            </a:stretch>
          </p:blipFill>
          <p:spPr>
            <a:xfrm>
              <a:off x="4735600" y="1581325"/>
              <a:ext cx="1450250" cy="1339126"/>
            </a:xfrm>
            <a:prstGeom prst="rect">
              <a:avLst/>
            </a:prstGeom>
            <a:noFill/>
            <a:ln cap="flat" cmpd="sng" w="9525">
              <a:solidFill>
                <a:srgbClr val="2FF2BA"/>
              </a:solidFill>
              <a:prstDash val="solid"/>
              <a:round/>
              <a:headEnd len="sm" w="sm" type="none"/>
              <a:tailEnd len="sm" w="sm" type="none"/>
            </a:ln>
          </p:spPr>
        </p:pic>
      </p:grpSp>
      <p:sp>
        <p:nvSpPr>
          <p:cNvPr id="1153" name="Google Shape;1153;p81"/>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57" name="Shape 1157"/>
        <p:cNvGrpSpPr/>
        <p:nvPr/>
      </p:nvGrpSpPr>
      <p:grpSpPr>
        <a:xfrm>
          <a:off x="0" y="0"/>
          <a:ext cx="0" cy="0"/>
          <a:chOff x="0" y="0"/>
          <a:chExt cx="0" cy="0"/>
        </a:xfrm>
      </p:grpSpPr>
      <p:pic>
        <p:nvPicPr>
          <p:cNvPr id="1158" name="Google Shape;1158;p82"/>
          <p:cNvPicPr preferRelativeResize="0"/>
          <p:nvPr/>
        </p:nvPicPr>
        <p:blipFill>
          <a:blip r:embed="rId3">
            <a:alphaModFix/>
          </a:blip>
          <a:stretch>
            <a:fillRect/>
          </a:stretch>
        </p:blipFill>
        <p:spPr>
          <a:xfrm>
            <a:off x="4572000" y="152400"/>
            <a:ext cx="4152935" cy="4838701"/>
          </a:xfrm>
          <a:prstGeom prst="rect">
            <a:avLst/>
          </a:prstGeom>
          <a:noFill/>
          <a:ln>
            <a:noFill/>
          </a:ln>
        </p:spPr>
      </p:pic>
      <p:sp>
        <p:nvSpPr>
          <p:cNvPr id="1159" name="Google Shape;1159;p82"/>
          <p:cNvSpPr txBox="1"/>
          <p:nvPr>
            <p:ph type="title"/>
          </p:nvPr>
        </p:nvSpPr>
        <p:spPr>
          <a:xfrm>
            <a:off x="0" y="0"/>
            <a:ext cx="44304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500">
                <a:solidFill>
                  <a:schemeClr val="lt1"/>
                </a:solidFill>
                <a:latin typeface="Poppins SemiBold"/>
                <a:ea typeface="Poppins SemiBold"/>
                <a:cs typeface="Poppins SemiBold"/>
                <a:sym typeface="Poppins SemiBold"/>
              </a:rPr>
              <a:t>In 2009, Sina Weibo had:</a:t>
            </a:r>
            <a:endParaRPr sz="2500">
              <a:solidFill>
                <a:schemeClr val="lt1"/>
              </a:solidFill>
              <a:latin typeface="Poppins SemiBold"/>
              <a:ea typeface="Poppins SemiBold"/>
              <a:cs typeface="Poppins SemiBold"/>
              <a:sym typeface="Poppins SemiBold"/>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~1.8M users, </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~300K original posts</a:t>
            </a:r>
            <a:endParaRPr sz="2000">
              <a:solidFill>
                <a:schemeClr val="lt1"/>
              </a:solidFill>
              <a:latin typeface="Poppins Light"/>
              <a:ea typeface="Poppins Light"/>
              <a:cs typeface="Poppins Light"/>
              <a:sym typeface="Poppins Light"/>
            </a:endParaRPr>
          </a:p>
          <a:p>
            <a:pPr indent="0" lvl="0" marL="457200" rtl="0" algn="l">
              <a:lnSpc>
                <a:spcPct val="90000"/>
              </a:lnSpc>
              <a:spcBef>
                <a:spcPts val="0"/>
              </a:spcBef>
              <a:spcAft>
                <a:spcPts val="0"/>
              </a:spcAft>
              <a:buNone/>
            </a:pPr>
            <a:r>
              <a:rPr lang="en" sz="2000">
                <a:solidFill>
                  <a:schemeClr val="lt1"/>
                </a:solidFill>
                <a:latin typeface="Poppins Light"/>
                <a:ea typeface="Poppins Light"/>
                <a:cs typeface="Poppins Light"/>
                <a:sym typeface="Poppins Light"/>
              </a:rPr>
              <a:t>~24M retweets</a:t>
            </a:r>
            <a:endParaRPr sz="20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3000"/>
              <a:buFont typeface="Calibri"/>
              <a:buNone/>
            </a:pPr>
            <a:r>
              <a:t/>
            </a:r>
            <a:endParaRPr sz="2500">
              <a:solidFill>
                <a:schemeClr val="lt1"/>
              </a:solidFill>
              <a:latin typeface="Poppins"/>
              <a:ea typeface="Poppins"/>
              <a:cs typeface="Poppins"/>
              <a:sym typeface="Poppins"/>
            </a:endParaRPr>
          </a:p>
          <a:p>
            <a:pPr indent="0" lvl="0" marL="0" rtl="0" algn="l">
              <a:lnSpc>
                <a:spcPct val="90000"/>
              </a:lnSpc>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Most of the posts originate with a few “influencers”, whose messages were retweeted many times. </a:t>
            </a:r>
            <a:endParaRPr sz="1500">
              <a:solidFill>
                <a:schemeClr val="lt2"/>
              </a:solidFill>
              <a:latin typeface="Poppins Light"/>
              <a:ea typeface="Poppins Light"/>
              <a:cs typeface="Poppins Light"/>
              <a:sym typeface="Poppins Light"/>
            </a:endParaRPr>
          </a:p>
        </p:txBody>
      </p:sp>
      <p:sp>
        <p:nvSpPr>
          <p:cNvPr id="1160" name="Google Shape;1160;p8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64" name="Shape 1164"/>
        <p:cNvGrpSpPr/>
        <p:nvPr/>
      </p:nvGrpSpPr>
      <p:grpSpPr>
        <a:xfrm>
          <a:off x="0" y="0"/>
          <a:ext cx="0" cy="0"/>
          <a:chOff x="0" y="0"/>
          <a:chExt cx="0" cy="0"/>
        </a:xfrm>
      </p:grpSpPr>
      <p:sp>
        <p:nvSpPr>
          <p:cNvPr id="1165" name="Google Shape;1165;p83"/>
          <p:cNvSpPr txBox="1"/>
          <p:nvPr>
            <p:ph type="title"/>
          </p:nvPr>
        </p:nvSpPr>
        <p:spPr>
          <a:xfrm>
            <a:off x="88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Some influencers start massive “cascades”, or large chains of retweeting.</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0" lvl="0" marL="0" rtl="0" algn="l">
              <a:lnSpc>
                <a:spcPct val="90000"/>
              </a:lnSpc>
              <a:spcBef>
                <a:spcPts val="0"/>
              </a:spcBef>
              <a:spcAft>
                <a:spcPts val="0"/>
              </a:spcAft>
              <a:buClr>
                <a:schemeClr val="dk1"/>
              </a:buClr>
              <a:buSzPts val="3000"/>
              <a:buFont typeface="Calibri"/>
              <a:buNone/>
            </a:pPr>
            <a:r>
              <a:rPr lang="en" sz="1500">
                <a:solidFill>
                  <a:schemeClr val="lt1"/>
                </a:solidFill>
                <a:latin typeface="Poppins Light"/>
                <a:ea typeface="Poppins Light"/>
                <a:cs typeface="Poppins Light"/>
                <a:sym typeface="Poppins Light"/>
              </a:rPr>
              <a:t>The largest cascade in this Sina Weibo dataset is over 50,000 retweets long.</a:t>
            </a:r>
            <a:endParaRPr sz="2400">
              <a:solidFill>
                <a:schemeClr val="lt1"/>
              </a:solidFill>
              <a:latin typeface="Poppins SemiBold"/>
              <a:ea typeface="Poppins SemiBold"/>
              <a:cs typeface="Poppins SemiBold"/>
              <a:sym typeface="Poppins SemiBold"/>
            </a:endParaRPr>
          </a:p>
        </p:txBody>
      </p:sp>
      <p:pic>
        <p:nvPicPr>
          <p:cNvPr id="1166" name="Google Shape;1166;p83"/>
          <p:cNvPicPr preferRelativeResize="0"/>
          <p:nvPr/>
        </p:nvPicPr>
        <p:blipFill>
          <a:blip r:embed="rId3">
            <a:alphaModFix/>
          </a:blip>
          <a:stretch>
            <a:fillRect/>
          </a:stretch>
        </p:blipFill>
        <p:spPr>
          <a:xfrm>
            <a:off x="3657169" y="919425"/>
            <a:ext cx="3677106" cy="3304648"/>
          </a:xfrm>
          <a:prstGeom prst="rect">
            <a:avLst/>
          </a:prstGeom>
          <a:noFill/>
          <a:ln>
            <a:noFill/>
          </a:ln>
        </p:spPr>
      </p:pic>
      <p:pic>
        <p:nvPicPr>
          <p:cNvPr id="1167" name="Google Shape;1167;p83"/>
          <p:cNvPicPr preferRelativeResize="0"/>
          <p:nvPr/>
        </p:nvPicPr>
        <p:blipFill>
          <a:blip r:embed="rId4">
            <a:alphaModFix/>
          </a:blip>
          <a:stretch>
            <a:fillRect/>
          </a:stretch>
        </p:blipFill>
        <p:spPr>
          <a:xfrm>
            <a:off x="7562873" y="1726963"/>
            <a:ext cx="1211126" cy="1689575"/>
          </a:xfrm>
          <a:prstGeom prst="rect">
            <a:avLst/>
          </a:prstGeom>
          <a:noFill/>
          <a:ln>
            <a:noFill/>
          </a:ln>
        </p:spPr>
      </p:pic>
      <p:sp>
        <p:nvSpPr>
          <p:cNvPr id="1168" name="Google Shape;1168;p83"/>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72" name="Shape 1172"/>
        <p:cNvGrpSpPr/>
        <p:nvPr/>
      </p:nvGrpSpPr>
      <p:grpSpPr>
        <a:xfrm>
          <a:off x="0" y="0"/>
          <a:ext cx="0" cy="0"/>
          <a:chOff x="0" y="0"/>
          <a:chExt cx="0" cy="0"/>
        </a:xfrm>
      </p:grpSpPr>
      <p:sp>
        <p:nvSpPr>
          <p:cNvPr id="1173" name="Google Shape;1173;p84"/>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How might we find influencers who can maximize the spread of our message?</a:t>
            </a:r>
            <a:endParaRPr sz="2500">
              <a:solidFill>
                <a:schemeClr val="lt1"/>
              </a:solidFill>
              <a:latin typeface="Poppins SemiBold"/>
              <a:ea typeface="Poppins SemiBold"/>
              <a:cs typeface="Poppins SemiBold"/>
              <a:sym typeface="Poppins SemiBold"/>
            </a:endParaRPr>
          </a:p>
          <a:p>
            <a:pPr indent="0" lvl="0" marL="0" rtl="0" algn="l">
              <a:spcBef>
                <a:spcPts val="0"/>
              </a:spcBef>
              <a:spcAft>
                <a:spcPts val="0"/>
              </a:spcAft>
              <a:buNone/>
            </a:pPr>
            <a:r>
              <a:t/>
            </a:r>
            <a:endParaRPr sz="2500">
              <a:solidFill>
                <a:schemeClr val="lt1"/>
              </a:solidFill>
              <a:latin typeface="Poppins SemiBold"/>
              <a:ea typeface="Poppins SemiBold"/>
              <a:cs typeface="Poppins SemiBold"/>
              <a:sym typeface="Poppins SemiBold"/>
            </a:endParaRPr>
          </a:p>
          <a:p>
            <a:pPr indent="0" lvl="0" marL="0" rtl="0" algn="l">
              <a:spcBef>
                <a:spcPts val="0"/>
              </a:spcBef>
              <a:spcAft>
                <a:spcPts val="0"/>
              </a:spcAft>
              <a:buNone/>
            </a:pPr>
            <a:r>
              <a:rPr lang="en" sz="1500">
                <a:solidFill>
                  <a:schemeClr val="lt1"/>
                </a:solidFill>
                <a:latin typeface="Poppins Light"/>
                <a:ea typeface="Poppins Light"/>
                <a:cs typeface="Poppins Light"/>
                <a:sym typeface="Poppins Light"/>
              </a:rPr>
              <a:t>Applies to any message: an ad, call for donations, critical public health information….</a:t>
            </a:r>
            <a:endParaRPr sz="1500">
              <a:solidFill>
                <a:schemeClr val="lt1"/>
              </a:solidFill>
              <a:latin typeface="Poppins Light"/>
              <a:ea typeface="Poppins Light"/>
              <a:cs typeface="Poppins Light"/>
              <a:sym typeface="Poppins Light"/>
            </a:endParaRPr>
          </a:p>
        </p:txBody>
      </p:sp>
      <p:sp>
        <p:nvSpPr>
          <p:cNvPr id="1174" name="Google Shape;1174;p8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78" name="Shape 1178"/>
        <p:cNvGrpSpPr/>
        <p:nvPr/>
      </p:nvGrpSpPr>
      <p:grpSpPr>
        <a:xfrm>
          <a:off x="0" y="0"/>
          <a:ext cx="0" cy="0"/>
          <a:chOff x="0" y="0"/>
          <a:chExt cx="0" cy="0"/>
        </a:xfrm>
      </p:grpSpPr>
      <p:pic>
        <p:nvPicPr>
          <p:cNvPr id="1179" name="Google Shape;1179;p85"/>
          <p:cNvPicPr preferRelativeResize="0"/>
          <p:nvPr/>
        </p:nvPicPr>
        <p:blipFill>
          <a:blip r:embed="rId3">
            <a:alphaModFix/>
          </a:blip>
          <a:stretch>
            <a:fillRect/>
          </a:stretch>
        </p:blipFill>
        <p:spPr>
          <a:xfrm>
            <a:off x="4716123" y="1563392"/>
            <a:ext cx="2243999" cy="2016707"/>
          </a:xfrm>
          <a:prstGeom prst="rect">
            <a:avLst/>
          </a:prstGeom>
          <a:noFill/>
          <a:ln>
            <a:noFill/>
          </a:ln>
        </p:spPr>
      </p:pic>
      <p:pic>
        <p:nvPicPr>
          <p:cNvPr id="1180" name="Google Shape;1180;p85"/>
          <p:cNvPicPr preferRelativeResize="0"/>
          <p:nvPr/>
        </p:nvPicPr>
        <p:blipFill>
          <a:blip r:embed="rId4">
            <a:alphaModFix amt="10000"/>
          </a:blip>
          <a:stretch>
            <a:fillRect/>
          </a:stretch>
        </p:blipFill>
        <p:spPr>
          <a:xfrm>
            <a:off x="4339302" y="0"/>
            <a:ext cx="4804699" cy="5143500"/>
          </a:xfrm>
          <a:prstGeom prst="rect">
            <a:avLst/>
          </a:prstGeom>
          <a:noFill/>
          <a:ln>
            <a:noFill/>
          </a:ln>
        </p:spPr>
      </p:pic>
      <p:sp>
        <p:nvSpPr>
          <p:cNvPr id="1181" name="Google Shape;1181;p85"/>
          <p:cNvSpPr/>
          <p:nvPr/>
        </p:nvSpPr>
        <p:spPr>
          <a:xfrm>
            <a:off x="4736238" y="1513475"/>
            <a:ext cx="2244000" cy="2118000"/>
          </a:xfrm>
          <a:prstGeom prst="rect">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5"/>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800"/>
              <a:buFont typeface="Arial"/>
              <a:buNone/>
            </a:pPr>
            <a:r>
              <a:rPr lang="en" sz="2500">
                <a:solidFill>
                  <a:schemeClr val="lt1"/>
                </a:solidFill>
                <a:latin typeface="Poppins SemiBold"/>
                <a:ea typeface="Poppins SemiBold"/>
                <a:cs typeface="Poppins SemiBold"/>
                <a:sym typeface="Poppins SemiBold"/>
              </a:rPr>
              <a:t>“Influence maximization” algorithms solve this problem</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800"/>
              <a:buFont typeface="Arial"/>
              <a:buNone/>
            </a:pPr>
            <a:r>
              <a:t/>
            </a:r>
            <a:endParaRPr sz="2500">
              <a:solidFill>
                <a:schemeClr val="lt2"/>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Finds the set of K </a:t>
            </a:r>
            <a:r>
              <a:rPr b="1" i="1" lang="en" sz="1800">
                <a:solidFill>
                  <a:schemeClr val="lt1"/>
                </a:solidFill>
                <a:latin typeface="Poppins"/>
                <a:ea typeface="Poppins"/>
                <a:cs typeface="Poppins"/>
                <a:sym typeface="Poppins"/>
              </a:rPr>
              <a:t>influencers </a:t>
            </a:r>
            <a:r>
              <a:rPr lang="en" sz="1500">
                <a:solidFill>
                  <a:schemeClr val="lt2"/>
                </a:solidFill>
                <a:latin typeface="Poppins Light"/>
                <a:ea typeface="Poppins Light"/>
                <a:cs typeface="Poppins Light"/>
                <a:sym typeface="Poppins Light"/>
              </a:rPr>
              <a:t>that maximize information spread in a network.</a:t>
            </a:r>
            <a:endParaRPr sz="1500">
              <a:solidFill>
                <a:schemeClr val="lt2"/>
              </a:solidFill>
              <a:latin typeface="Poppins SemiBold"/>
              <a:ea typeface="Poppins SemiBold"/>
              <a:cs typeface="Poppins SemiBold"/>
              <a:sym typeface="Poppins SemiBold"/>
            </a:endParaRPr>
          </a:p>
        </p:txBody>
      </p:sp>
      <p:sp>
        <p:nvSpPr>
          <p:cNvPr id="1183" name="Google Shape;1183;p85"/>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87" name="Shape 1187"/>
        <p:cNvGrpSpPr/>
        <p:nvPr/>
      </p:nvGrpSpPr>
      <p:grpSpPr>
        <a:xfrm>
          <a:off x="0" y="0"/>
          <a:ext cx="0" cy="0"/>
          <a:chOff x="0" y="0"/>
          <a:chExt cx="0" cy="0"/>
        </a:xfrm>
      </p:grpSpPr>
      <p:sp>
        <p:nvSpPr>
          <p:cNvPr id="1188" name="Google Shape;1188;p86"/>
          <p:cNvSpPr txBox="1"/>
          <p:nvPr>
            <p:ph type="title"/>
          </p:nvPr>
        </p:nvSpPr>
        <p:spPr>
          <a:xfrm>
            <a:off x="88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800"/>
              <a:buFont typeface="Arial"/>
              <a:buNone/>
            </a:pPr>
            <a:r>
              <a:rPr lang="en" sz="2400">
                <a:solidFill>
                  <a:schemeClr val="lt1"/>
                </a:solidFill>
                <a:latin typeface="Poppins SemiBold"/>
                <a:ea typeface="Poppins SemiBold"/>
                <a:cs typeface="Poppins SemiBold"/>
                <a:sym typeface="Poppins SemiBold"/>
              </a:rPr>
              <a:t>Some influencers start cascades including many different kinds of people. Others share information better with certain groups.</a:t>
            </a:r>
            <a:endParaRPr sz="2400">
              <a:solidFill>
                <a:schemeClr val="lt1"/>
              </a:solidFill>
              <a:latin typeface="Poppins SemiBold"/>
              <a:ea typeface="Poppins SemiBold"/>
              <a:cs typeface="Poppins SemiBold"/>
              <a:sym typeface="Poppins SemiBold"/>
            </a:endParaRPr>
          </a:p>
        </p:txBody>
      </p:sp>
      <p:sp>
        <p:nvSpPr>
          <p:cNvPr id="1189" name="Google Shape;1189;p86"/>
          <p:cNvSpPr/>
          <p:nvPr/>
        </p:nvSpPr>
        <p:spPr>
          <a:xfrm>
            <a:off x="4896175" y="986525"/>
            <a:ext cx="275100" cy="228600"/>
          </a:xfrm>
          <a:prstGeom prst="rect">
            <a:avLst/>
          </a:prstGeom>
          <a:solidFill>
            <a:srgbClr val="047C94"/>
          </a:solidFill>
          <a:ln cap="flat" cmpd="sng" w="9525">
            <a:solidFill>
              <a:srgbClr val="047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6"/>
          <p:cNvSpPr/>
          <p:nvPr/>
        </p:nvSpPr>
        <p:spPr>
          <a:xfrm>
            <a:off x="5284325" y="793675"/>
            <a:ext cx="275100" cy="421500"/>
          </a:xfrm>
          <a:prstGeom prst="rect">
            <a:avLst/>
          </a:prstGeom>
          <a:solidFill>
            <a:srgbClr val="00A9CD"/>
          </a:solidFill>
          <a:ln cap="flat" cmpd="sng" w="9525">
            <a:solidFill>
              <a:srgbClr val="00A9C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6"/>
          <p:cNvSpPr/>
          <p:nvPr/>
        </p:nvSpPr>
        <p:spPr>
          <a:xfrm>
            <a:off x="7663275" y="1093688"/>
            <a:ext cx="275100" cy="121500"/>
          </a:xfrm>
          <a:prstGeom prst="rect">
            <a:avLst/>
          </a:prstGeom>
          <a:solidFill>
            <a:srgbClr val="047C94"/>
          </a:solidFill>
          <a:ln cap="flat" cmpd="sng" w="9525">
            <a:solidFill>
              <a:srgbClr val="047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6"/>
          <p:cNvSpPr/>
          <p:nvPr/>
        </p:nvSpPr>
        <p:spPr>
          <a:xfrm>
            <a:off x="8051425" y="793663"/>
            <a:ext cx="275100" cy="421500"/>
          </a:xfrm>
          <a:prstGeom prst="rect">
            <a:avLst/>
          </a:prstGeom>
          <a:solidFill>
            <a:srgbClr val="00A9CD"/>
          </a:solidFill>
          <a:ln cap="flat" cmpd="sng" w="9525">
            <a:solidFill>
              <a:srgbClr val="00A9C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3" name="Google Shape;1193;p86"/>
          <p:cNvPicPr preferRelativeResize="0"/>
          <p:nvPr/>
        </p:nvPicPr>
        <p:blipFill>
          <a:blip r:embed="rId3">
            <a:alphaModFix/>
          </a:blip>
          <a:stretch>
            <a:fillRect/>
          </a:stretch>
        </p:blipFill>
        <p:spPr>
          <a:xfrm>
            <a:off x="4102525" y="1790975"/>
            <a:ext cx="2428399" cy="2221926"/>
          </a:xfrm>
          <a:prstGeom prst="rect">
            <a:avLst/>
          </a:prstGeom>
          <a:noFill/>
          <a:ln>
            <a:noFill/>
          </a:ln>
        </p:spPr>
      </p:pic>
      <p:pic>
        <p:nvPicPr>
          <p:cNvPr id="1194" name="Google Shape;1194;p86"/>
          <p:cNvPicPr preferRelativeResize="0"/>
          <p:nvPr/>
        </p:nvPicPr>
        <p:blipFill>
          <a:blip r:embed="rId4">
            <a:alphaModFix/>
          </a:blip>
          <a:stretch>
            <a:fillRect/>
          </a:stretch>
        </p:blipFill>
        <p:spPr>
          <a:xfrm>
            <a:off x="7052475" y="2136575"/>
            <a:ext cx="1939125" cy="1658154"/>
          </a:xfrm>
          <a:prstGeom prst="rect">
            <a:avLst/>
          </a:prstGeom>
          <a:noFill/>
          <a:ln>
            <a:noFill/>
          </a:ln>
        </p:spPr>
      </p:pic>
      <p:sp>
        <p:nvSpPr>
          <p:cNvPr id="1195" name="Google Shape;1195;p86"/>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199" name="Shape 1199"/>
        <p:cNvGrpSpPr/>
        <p:nvPr/>
      </p:nvGrpSpPr>
      <p:grpSpPr>
        <a:xfrm>
          <a:off x="0" y="0"/>
          <a:ext cx="0" cy="0"/>
          <a:chOff x="0" y="0"/>
          <a:chExt cx="0" cy="0"/>
        </a:xfrm>
      </p:grpSpPr>
      <p:pic>
        <p:nvPicPr>
          <p:cNvPr id="1200" name="Google Shape;1200;p87"/>
          <p:cNvPicPr preferRelativeResize="0"/>
          <p:nvPr/>
        </p:nvPicPr>
        <p:blipFill>
          <a:blip r:embed="rId3">
            <a:alphaModFix/>
          </a:blip>
          <a:stretch>
            <a:fillRect/>
          </a:stretch>
        </p:blipFill>
        <p:spPr>
          <a:xfrm>
            <a:off x="4648000" y="1580850"/>
            <a:ext cx="2428399" cy="2221926"/>
          </a:xfrm>
          <a:prstGeom prst="rect">
            <a:avLst/>
          </a:prstGeom>
          <a:noFill/>
          <a:ln>
            <a:noFill/>
          </a:ln>
        </p:spPr>
      </p:pic>
      <p:sp>
        <p:nvSpPr>
          <p:cNvPr id="1201" name="Google Shape;1201;p87"/>
          <p:cNvSpPr txBox="1"/>
          <p:nvPr>
            <p:ph type="title"/>
          </p:nvPr>
        </p:nvSpPr>
        <p:spPr>
          <a:xfrm>
            <a:off x="0" y="0"/>
            <a:ext cx="3397200" cy="51435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800"/>
              <a:buFont typeface="Arial"/>
              <a:buNone/>
            </a:pPr>
            <a:r>
              <a:rPr lang="en" sz="2500">
                <a:solidFill>
                  <a:srgbClr val="FFFFFF"/>
                </a:solidFill>
                <a:latin typeface="Poppins SemiBold"/>
                <a:ea typeface="Poppins SemiBold"/>
                <a:cs typeface="Poppins SemiBold"/>
                <a:sym typeface="Poppins SemiBold"/>
              </a:rPr>
              <a:t>If the </a:t>
            </a:r>
            <a:r>
              <a:rPr lang="en" sz="2500">
                <a:solidFill>
                  <a:srgbClr val="2FF2BA"/>
                </a:solidFill>
                <a:latin typeface="Poppins SemiBold"/>
                <a:ea typeface="Poppins SemiBold"/>
                <a:cs typeface="Poppins SemiBold"/>
                <a:sym typeface="Poppins SemiBold"/>
              </a:rPr>
              <a:t>cascade </a:t>
            </a:r>
            <a:r>
              <a:rPr lang="en" sz="2500">
                <a:solidFill>
                  <a:srgbClr val="FFFFFF"/>
                </a:solidFill>
                <a:latin typeface="Poppins SemiBold"/>
                <a:ea typeface="Poppins SemiBold"/>
                <a:cs typeface="Poppins SemiBold"/>
                <a:sym typeface="Poppins SemiBold"/>
              </a:rPr>
              <a:t>distribution for a given attribute looks similar to that of the</a:t>
            </a:r>
            <a:r>
              <a:rPr lang="en" sz="2500">
                <a:solidFill>
                  <a:srgbClr val="F9CB9C"/>
                </a:solidFill>
                <a:latin typeface="Poppins SemiBold"/>
                <a:ea typeface="Poppins SemiBold"/>
                <a:cs typeface="Poppins SemiBold"/>
                <a:sym typeface="Poppins SemiBold"/>
              </a:rPr>
              <a:t> </a:t>
            </a:r>
            <a:r>
              <a:rPr lang="en" sz="2500">
                <a:solidFill>
                  <a:schemeClr val="lt1"/>
                </a:solidFill>
                <a:latin typeface="Poppins SemiBold"/>
                <a:ea typeface="Poppins SemiBold"/>
                <a:cs typeface="Poppins SemiBold"/>
                <a:sym typeface="Poppins SemiBold"/>
              </a:rPr>
              <a:t>broader network</a:t>
            </a:r>
            <a:r>
              <a:rPr lang="en" sz="2500">
                <a:solidFill>
                  <a:srgbClr val="FFFFFF"/>
                </a:solidFill>
                <a:latin typeface="Poppins SemiBold"/>
                <a:ea typeface="Poppins SemiBold"/>
                <a:cs typeface="Poppins SemiBold"/>
                <a:sym typeface="Poppins SemiBold"/>
              </a:rPr>
              <a:t>, we might think of this as “fair”.</a:t>
            </a:r>
            <a:endParaRPr sz="25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t/>
            </a:r>
            <a:endParaRPr sz="2500">
              <a:solidFill>
                <a:srgbClr val="FFFFFF"/>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800"/>
              <a:buFont typeface="Arial"/>
              <a:buNone/>
            </a:pPr>
            <a:r>
              <a:rPr lang="en" sz="1500">
                <a:solidFill>
                  <a:schemeClr val="lt2"/>
                </a:solidFill>
                <a:latin typeface="Poppins Light"/>
                <a:ea typeface="Poppins Light"/>
                <a:cs typeface="Poppins Light"/>
                <a:sym typeface="Poppins Light"/>
              </a:rPr>
              <a:t>(demographic parity)</a:t>
            </a:r>
            <a:endParaRPr sz="2500">
              <a:solidFill>
                <a:schemeClr val="lt2"/>
              </a:solidFill>
              <a:latin typeface="Poppins SemiBold"/>
              <a:ea typeface="Poppins SemiBold"/>
              <a:cs typeface="Poppins SemiBold"/>
              <a:sym typeface="Poppins SemiBold"/>
            </a:endParaRPr>
          </a:p>
        </p:txBody>
      </p:sp>
      <p:pic>
        <p:nvPicPr>
          <p:cNvPr id="1202" name="Google Shape;1202;p87"/>
          <p:cNvPicPr preferRelativeResize="0"/>
          <p:nvPr/>
        </p:nvPicPr>
        <p:blipFill>
          <a:blip r:embed="rId4">
            <a:alphaModFix amt="10000"/>
          </a:blip>
          <a:stretch>
            <a:fillRect/>
          </a:stretch>
        </p:blipFill>
        <p:spPr>
          <a:xfrm>
            <a:off x="4302702" y="2275"/>
            <a:ext cx="4804699" cy="5143500"/>
          </a:xfrm>
          <a:prstGeom prst="rect">
            <a:avLst/>
          </a:prstGeom>
          <a:noFill/>
          <a:ln>
            <a:noFill/>
          </a:ln>
        </p:spPr>
      </p:pic>
      <p:sp>
        <p:nvSpPr>
          <p:cNvPr id="1203" name="Google Shape;1203;p87"/>
          <p:cNvSpPr/>
          <p:nvPr/>
        </p:nvSpPr>
        <p:spPr>
          <a:xfrm>
            <a:off x="5416300" y="885675"/>
            <a:ext cx="275100" cy="228600"/>
          </a:xfrm>
          <a:prstGeom prst="rect">
            <a:avLst/>
          </a:prstGeom>
          <a:solidFill>
            <a:srgbClr val="047C94"/>
          </a:solidFill>
          <a:ln cap="flat" cmpd="sng" w="9525">
            <a:solidFill>
              <a:srgbClr val="047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7"/>
          <p:cNvSpPr/>
          <p:nvPr/>
        </p:nvSpPr>
        <p:spPr>
          <a:xfrm>
            <a:off x="5804450" y="692825"/>
            <a:ext cx="275100" cy="421500"/>
          </a:xfrm>
          <a:prstGeom prst="rect">
            <a:avLst/>
          </a:prstGeom>
          <a:solidFill>
            <a:srgbClr val="00A9CD"/>
          </a:solidFill>
          <a:ln cap="flat" cmpd="sng" w="9525">
            <a:solidFill>
              <a:srgbClr val="00A9C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7"/>
          <p:cNvSpPr/>
          <p:nvPr/>
        </p:nvSpPr>
        <p:spPr>
          <a:xfrm>
            <a:off x="4766725" y="1657050"/>
            <a:ext cx="2244000" cy="2118000"/>
          </a:xfrm>
          <a:prstGeom prst="rect">
            <a:avLst/>
          </a:prstGeom>
          <a:no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7"/>
          <p:cNvSpPr/>
          <p:nvPr/>
        </p:nvSpPr>
        <p:spPr>
          <a:xfrm>
            <a:off x="7484925" y="692775"/>
            <a:ext cx="275100" cy="421500"/>
          </a:xfrm>
          <a:prstGeom prst="rect">
            <a:avLst/>
          </a:prstGeom>
          <a:solidFill>
            <a:srgbClr val="047C94"/>
          </a:solidFill>
          <a:ln cap="flat" cmpd="sng" w="9525">
            <a:solidFill>
              <a:srgbClr val="047C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7"/>
          <p:cNvSpPr/>
          <p:nvPr/>
        </p:nvSpPr>
        <p:spPr>
          <a:xfrm>
            <a:off x="7873075" y="692825"/>
            <a:ext cx="275100" cy="421500"/>
          </a:xfrm>
          <a:prstGeom prst="rect">
            <a:avLst/>
          </a:prstGeom>
          <a:solidFill>
            <a:srgbClr val="00A9CD"/>
          </a:solidFill>
          <a:ln cap="flat" cmpd="sng" w="9525">
            <a:solidFill>
              <a:srgbClr val="00A9C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7"/>
          <p:cNvSpPr txBox="1"/>
          <p:nvPr/>
        </p:nvSpPr>
        <p:spPr>
          <a:xfrm>
            <a:off x="6640488" y="520275"/>
            <a:ext cx="435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t>
            </a:r>
            <a:endParaRPr b="1" sz="1800">
              <a:solidFill>
                <a:schemeClr val="lt1"/>
              </a:solidFill>
            </a:endParaRPr>
          </a:p>
        </p:txBody>
      </p:sp>
      <p:sp>
        <p:nvSpPr>
          <p:cNvPr id="1209" name="Google Shape;1209;p87"/>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79" name="Shape 179"/>
        <p:cNvGrpSpPr/>
        <p:nvPr/>
      </p:nvGrpSpPr>
      <p:grpSpPr>
        <a:xfrm>
          <a:off x="0" y="0"/>
          <a:ext cx="0" cy="0"/>
          <a:chOff x="0" y="0"/>
          <a:chExt cx="0" cy="0"/>
        </a:xfrm>
      </p:grpSpPr>
      <p:pic>
        <p:nvPicPr>
          <p:cNvPr id="180" name="Google Shape;180;p34"/>
          <p:cNvPicPr preferRelativeResize="0"/>
          <p:nvPr/>
        </p:nvPicPr>
        <p:blipFill>
          <a:blip r:embed="rId3">
            <a:alphaModFix/>
          </a:blip>
          <a:stretch>
            <a:fillRect/>
          </a:stretch>
        </p:blipFill>
        <p:spPr>
          <a:xfrm>
            <a:off x="3142825" y="0"/>
            <a:ext cx="2858050" cy="5143470"/>
          </a:xfrm>
          <a:prstGeom prst="rect">
            <a:avLst/>
          </a:prstGeom>
          <a:noFill/>
          <a:ln>
            <a:noFill/>
          </a:ln>
        </p:spPr>
      </p:pic>
      <p:pic>
        <p:nvPicPr>
          <p:cNvPr id="181" name="Google Shape;181;p34"/>
          <p:cNvPicPr preferRelativeResize="0"/>
          <p:nvPr/>
        </p:nvPicPr>
        <p:blipFill>
          <a:blip r:embed="rId4">
            <a:alphaModFix/>
          </a:blip>
          <a:stretch>
            <a:fillRect/>
          </a:stretch>
        </p:blipFill>
        <p:spPr>
          <a:xfrm>
            <a:off x="5676359" y="0"/>
            <a:ext cx="2858041" cy="5143501"/>
          </a:xfrm>
          <a:prstGeom prst="rect">
            <a:avLst/>
          </a:prstGeom>
          <a:noFill/>
          <a:ln>
            <a:noFill/>
          </a:ln>
        </p:spPr>
      </p:pic>
      <p:sp>
        <p:nvSpPr>
          <p:cNvPr id="182" name="Google Shape;182;p34"/>
          <p:cNvSpPr txBox="1"/>
          <p:nvPr/>
        </p:nvSpPr>
        <p:spPr>
          <a:xfrm>
            <a:off x="4674600" y="82650"/>
            <a:ext cx="2020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FF2BA"/>
                </a:solidFill>
                <a:latin typeface="Poppins SemiBold"/>
                <a:ea typeface="Poppins SemiBold"/>
                <a:cs typeface="Poppins SemiBold"/>
                <a:sym typeface="Poppins SemiBold"/>
              </a:rPr>
              <a:t>20 retweets</a:t>
            </a:r>
            <a:endParaRPr sz="1200">
              <a:solidFill>
                <a:srgbClr val="2FF2BA"/>
              </a:solidFill>
              <a:latin typeface="Poppins SemiBold"/>
              <a:ea typeface="Poppins SemiBold"/>
              <a:cs typeface="Poppins SemiBold"/>
              <a:sym typeface="Poppins SemiBold"/>
            </a:endParaRPr>
          </a:p>
          <a:p>
            <a:pPr indent="0" lvl="0" marL="0" rtl="0" algn="l">
              <a:spcBef>
                <a:spcPts val="0"/>
              </a:spcBef>
              <a:spcAft>
                <a:spcPts val="0"/>
              </a:spcAft>
              <a:buNone/>
            </a:pPr>
            <a:r>
              <a:rPr lang="en" sz="1200">
                <a:solidFill>
                  <a:srgbClr val="E7F5FF"/>
                </a:solidFill>
                <a:latin typeface="Poppins SemiBold"/>
                <a:ea typeface="Poppins SemiBold"/>
                <a:cs typeface="Poppins SemiBold"/>
                <a:sym typeface="Poppins SemiBold"/>
              </a:rPr>
              <a:t>45% Male</a:t>
            </a:r>
            <a:r>
              <a:rPr lang="en" sz="1200">
                <a:solidFill>
                  <a:schemeClr val="lt1"/>
                </a:solidFill>
                <a:latin typeface="Poppins SemiBold"/>
                <a:ea typeface="Poppins SemiBold"/>
                <a:cs typeface="Poppins SemiBold"/>
                <a:sym typeface="Poppins SemiBold"/>
              </a:rPr>
              <a:t>,</a:t>
            </a:r>
            <a:r>
              <a:rPr lang="en" sz="1200">
                <a:solidFill>
                  <a:srgbClr val="2FF2BA"/>
                </a:solidFill>
                <a:latin typeface="Poppins SemiBold"/>
                <a:ea typeface="Poppins SemiBold"/>
                <a:cs typeface="Poppins SemiBold"/>
                <a:sym typeface="Poppins SemiBold"/>
              </a:rPr>
              <a:t> </a:t>
            </a:r>
            <a:r>
              <a:rPr lang="en" sz="1200">
                <a:solidFill>
                  <a:srgbClr val="BC7D9E"/>
                </a:solidFill>
                <a:latin typeface="Poppins SemiBold"/>
                <a:ea typeface="Poppins SemiBold"/>
                <a:cs typeface="Poppins SemiBold"/>
                <a:sym typeface="Poppins SemiBold"/>
              </a:rPr>
              <a:t>55% Female</a:t>
            </a:r>
            <a:endParaRPr sz="1200">
              <a:solidFill>
                <a:srgbClr val="BC7D9E"/>
              </a:solidFill>
              <a:latin typeface="Poppins SemiBold"/>
              <a:ea typeface="Poppins SemiBold"/>
              <a:cs typeface="Poppins SemiBold"/>
              <a:sym typeface="Poppins SemiBold"/>
            </a:endParaRPr>
          </a:p>
        </p:txBody>
      </p:sp>
      <p:sp>
        <p:nvSpPr>
          <p:cNvPr id="183" name="Google Shape;183;p34"/>
          <p:cNvSpPr txBox="1"/>
          <p:nvPr/>
        </p:nvSpPr>
        <p:spPr>
          <a:xfrm>
            <a:off x="7130000" y="82650"/>
            <a:ext cx="1937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FF2BA"/>
                </a:solidFill>
                <a:latin typeface="Poppins SemiBold"/>
                <a:ea typeface="Poppins SemiBold"/>
                <a:cs typeface="Poppins SemiBold"/>
                <a:sym typeface="Poppins SemiBold"/>
              </a:rPr>
              <a:t>21 retweets</a:t>
            </a:r>
            <a:endParaRPr sz="1200">
              <a:solidFill>
                <a:srgbClr val="2FF2BA"/>
              </a:solidFill>
              <a:latin typeface="Poppins SemiBold"/>
              <a:ea typeface="Poppins SemiBold"/>
              <a:cs typeface="Poppins SemiBold"/>
              <a:sym typeface="Poppins SemiBold"/>
            </a:endParaRPr>
          </a:p>
          <a:p>
            <a:pPr indent="0" lvl="0" marL="0" rtl="0" algn="l">
              <a:spcBef>
                <a:spcPts val="0"/>
              </a:spcBef>
              <a:spcAft>
                <a:spcPts val="0"/>
              </a:spcAft>
              <a:buClr>
                <a:schemeClr val="dk1"/>
              </a:buClr>
              <a:buSzPts val="1100"/>
              <a:buFont typeface="Arial"/>
              <a:buNone/>
            </a:pPr>
            <a:r>
              <a:rPr lang="en" sz="1200">
                <a:solidFill>
                  <a:srgbClr val="E7F5FF"/>
                </a:solidFill>
                <a:latin typeface="Poppins SemiBold"/>
                <a:ea typeface="Poppins SemiBold"/>
                <a:cs typeface="Poppins SemiBold"/>
                <a:sym typeface="Poppins SemiBold"/>
              </a:rPr>
              <a:t>82% Male</a:t>
            </a:r>
            <a:r>
              <a:rPr lang="en" sz="1200">
                <a:solidFill>
                  <a:schemeClr val="lt1"/>
                </a:solidFill>
                <a:latin typeface="Poppins SemiBold"/>
                <a:ea typeface="Poppins SemiBold"/>
                <a:cs typeface="Poppins SemiBold"/>
                <a:sym typeface="Poppins SemiBold"/>
              </a:rPr>
              <a:t>,</a:t>
            </a:r>
            <a:r>
              <a:rPr lang="en" sz="1200">
                <a:solidFill>
                  <a:srgbClr val="2FF2BA"/>
                </a:solidFill>
                <a:latin typeface="Poppins SemiBold"/>
                <a:ea typeface="Poppins SemiBold"/>
                <a:cs typeface="Poppins SemiBold"/>
                <a:sym typeface="Poppins SemiBold"/>
              </a:rPr>
              <a:t> </a:t>
            </a:r>
            <a:r>
              <a:rPr lang="en" sz="1200">
                <a:solidFill>
                  <a:srgbClr val="BC7D9E"/>
                </a:solidFill>
                <a:latin typeface="Poppins SemiBold"/>
                <a:ea typeface="Poppins SemiBold"/>
                <a:cs typeface="Poppins SemiBold"/>
                <a:sym typeface="Poppins SemiBold"/>
              </a:rPr>
              <a:t>18% Female</a:t>
            </a:r>
            <a:endParaRPr sz="1200">
              <a:solidFill>
                <a:srgbClr val="BC7D9E"/>
              </a:solidFill>
              <a:latin typeface="Poppins SemiBold"/>
              <a:ea typeface="Poppins SemiBold"/>
              <a:cs typeface="Poppins SemiBold"/>
              <a:sym typeface="Poppins SemiBold"/>
            </a:endParaRPr>
          </a:p>
        </p:txBody>
      </p:sp>
      <p:sp>
        <p:nvSpPr>
          <p:cNvPr id="184" name="Google Shape;184;p34"/>
          <p:cNvSpPr/>
          <p:nvPr/>
        </p:nvSpPr>
        <p:spPr>
          <a:xfrm>
            <a:off x="7999250" y="3873825"/>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4"/>
          <p:cNvSpPr txBox="1"/>
          <p:nvPr/>
        </p:nvSpPr>
        <p:spPr>
          <a:xfrm>
            <a:off x="8168300" y="3809525"/>
            <a:ext cx="101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E7F5FF"/>
                </a:solidFill>
                <a:latin typeface="Poppins Light"/>
                <a:ea typeface="Poppins Light"/>
                <a:cs typeface="Poppins Light"/>
                <a:sym typeface="Poppins Light"/>
              </a:rPr>
              <a:t>Male user</a:t>
            </a:r>
            <a:endParaRPr sz="1000">
              <a:solidFill>
                <a:srgbClr val="E7F5FF"/>
              </a:solidFill>
              <a:latin typeface="Poppins Light"/>
              <a:ea typeface="Poppins Light"/>
              <a:cs typeface="Poppins Light"/>
              <a:sym typeface="Poppins Light"/>
            </a:endParaRPr>
          </a:p>
        </p:txBody>
      </p:sp>
      <p:sp>
        <p:nvSpPr>
          <p:cNvPr id="186" name="Google Shape;186;p34"/>
          <p:cNvSpPr txBox="1"/>
          <p:nvPr/>
        </p:nvSpPr>
        <p:spPr>
          <a:xfrm>
            <a:off x="8180225" y="4133525"/>
            <a:ext cx="107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BC7D9E"/>
                </a:solidFill>
                <a:latin typeface="Poppins Light"/>
                <a:ea typeface="Poppins Light"/>
                <a:cs typeface="Poppins Light"/>
                <a:sym typeface="Poppins Light"/>
              </a:rPr>
              <a:t>Female user</a:t>
            </a:r>
            <a:endParaRPr sz="1000">
              <a:solidFill>
                <a:srgbClr val="BC7D9E"/>
              </a:solidFill>
              <a:latin typeface="Poppins Light"/>
              <a:ea typeface="Poppins Light"/>
              <a:cs typeface="Poppins Light"/>
              <a:sym typeface="Poppins Light"/>
            </a:endParaRPr>
          </a:p>
        </p:txBody>
      </p:sp>
      <p:sp>
        <p:nvSpPr>
          <p:cNvPr id="187" name="Google Shape;187;p34"/>
          <p:cNvSpPr/>
          <p:nvPr/>
        </p:nvSpPr>
        <p:spPr>
          <a:xfrm>
            <a:off x="7999250" y="4193075"/>
            <a:ext cx="187500" cy="192900"/>
          </a:xfrm>
          <a:prstGeom prst="ellipse">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BC7D9E"/>
              </a:highlight>
            </a:endParaRPr>
          </a:p>
        </p:txBody>
      </p:sp>
      <p:sp>
        <p:nvSpPr>
          <p:cNvPr id="188" name="Google Shape;188;p34"/>
          <p:cNvSpPr/>
          <p:nvPr/>
        </p:nvSpPr>
        <p:spPr>
          <a:xfrm>
            <a:off x="7980800" y="3554575"/>
            <a:ext cx="187500" cy="192900"/>
          </a:xfrm>
          <a:prstGeom prst="ellipse">
            <a:avLst/>
          </a:prstGeom>
          <a:solidFill>
            <a:srgbClr val="2FF2BA"/>
          </a:solid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4"/>
          <p:cNvSpPr txBox="1"/>
          <p:nvPr/>
        </p:nvSpPr>
        <p:spPr>
          <a:xfrm>
            <a:off x="8168300" y="3478375"/>
            <a:ext cx="101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FF2BA"/>
                </a:solidFill>
                <a:latin typeface="Poppins Light"/>
                <a:ea typeface="Poppins Light"/>
                <a:cs typeface="Poppins Light"/>
                <a:sym typeface="Poppins Light"/>
              </a:rPr>
              <a:t>Influencer</a:t>
            </a:r>
            <a:endParaRPr sz="1000">
              <a:solidFill>
                <a:srgbClr val="2FF2BA"/>
              </a:solidFill>
              <a:latin typeface="Poppins Light"/>
              <a:ea typeface="Poppins Light"/>
              <a:cs typeface="Poppins Light"/>
              <a:sym typeface="Poppins Light"/>
            </a:endParaRPr>
          </a:p>
        </p:txBody>
      </p:sp>
      <p:sp>
        <p:nvSpPr>
          <p:cNvPr id="190" name="Google Shape;190;p34"/>
          <p:cNvSpPr txBox="1"/>
          <p:nvPr/>
        </p:nvSpPr>
        <p:spPr>
          <a:xfrm>
            <a:off x="125300" y="1902150"/>
            <a:ext cx="2858100" cy="1339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solidFill>
                  <a:schemeClr val="lt1"/>
                </a:solidFill>
                <a:latin typeface="Poppins SemiBold"/>
                <a:ea typeface="Poppins SemiBold"/>
                <a:cs typeface="Poppins SemiBold"/>
                <a:sym typeface="Poppins SemiBold"/>
              </a:rPr>
              <a:t>Varying cascade distributions</a:t>
            </a:r>
            <a:endParaRPr sz="2500">
              <a:solidFill>
                <a:schemeClr val="lt1"/>
              </a:solidFill>
              <a:latin typeface="Poppins SemiBold"/>
              <a:ea typeface="Poppins SemiBold"/>
              <a:cs typeface="Poppins SemiBold"/>
              <a:sym typeface="Poppins SemiBold"/>
            </a:endParaRPr>
          </a:p>
        </p:txBody>
      </p:sp>
      <p:sp>
        <p:nvSpPr>
          <p:cNvPr id="191" name="Google Shape;191;p34"/>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C234F"/>
        </a:solidFill>
      </p:bgPr>
    </p:bg>
    <p:spTree>
      <p:nvGrpSpPr>
        <p:cNvPr id="1213" name="Shape 1213"/>
        <p:cNvGrpSpPr/>
        <p:nvPr/>
      </p:nvGrpSpPr>
      <p:grpSpPr>
        <a:xfrm>
          <a:off x="0" y="0"/>
          <a:ext cx="0" cy="0"/>
          <a:chOff x="0" y="0"/>
          <a:chExt cx="0" cy="0"/>
        </a:xfrm>
      </p:grpSpPr>
      <p:sp>
        <p:nvSpPr>
          <p:cNvPr id="1214" name="Google Shape;1214;p88"/>
          <p:cNvSpPr txBox="1"/>
          <p:nvPr>
            <p:ph type="title"/>
          </p:nvPr>
        </p:nvSpPr>
        <p:spPr>
          <a:xfrm>
            <a:off x="623888" y="1282303"/>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Our project updates influence maximization to find the most fair </a:t>
            </a:r>
            <a:r>
              <a:rPr i="1" lang="en" sz="2500">
                <a:solidFill>
                  <a:schemeClr val="lt1"/>
                </a:solidFill>
                <a:latin typeface="Poppins SemiBold"/>
                <a:ea typeface="Poppins SemiBold"/>
                <a:cs typeface="Poppins SemiBold"/>
                <a:sym typeface="Poppins SemiBold"/>
              </a:rPr>
              <a:t>and </a:t>
            </a:r>
            <a:r>
              <a:rPr lang="en" sz="2500">
                <a:solidFill>
                  <a:schemeClr val="lt1"/>
                </a:solidFill>
                <a:latin typeface="Poppins SemiBold"/>
                <a:ea typeface="Poppins SemiBold"/>
                <a:cs typeface="Poppins SemiBold"/>
                <a:sym typeface="Poppins SemiBold"/>
              </a:rPr>
              <a:t>impactful influencers.</a:t>
            </a:r>
            <a:endParaRPr sz="1500">
              <a:solidFill>
                <a:schemeClr val="lt1"/>
              </a:solidFill>
              <a:latin typeface="Poppins Light"/>
              <a:ea typeface="Poppins Light"/>
              <a:cs typeface="Poppins Light"/>
              <a:sym typeface="Poppins Light"/>
            </a:endParaRPr>
          </a:p>
        </p:txBody>
      </p:sp>
      <p:sp>
        <p:nvSpPr>
          <p:cNvPr id="1215" name="Google Shape;1215;p88"/>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195" name="Shape 195"/>
        <p:cNvGrpSpPr/>
        <p:nvPr/>
      </p:nvGrpSpPr>
      <p:grpSpPr>
        <a:xfrm>
          <a:off x="0" y="0"/>
          <a:ext cx="0" cy="0"/>
          <a:chOff x="0" y="0"/>
          <a:chExt cx="0" cy="0"/>
        </a:xfrm>
      </p:grpSpPr>
      <p:pic>
        <p:nvPicPr>
          <p:cNvPr id="196" name="Google Shape;196;p35"/>
          <p:cNvPicPr preferRelativeResize="0"/>
          <p:nvPr/>
        </p:nvPicPr>
        <p:blipFill>
          <a:blip r:embed="rId3">
            <a:alphaModFix/>
          </a:blip>
          <a:stretch>
            <a:fillRect/>
          </a:stretch>
        </p:blipFill>
        <p:spPr>
          <a:xfrm>
            <a:off x="3976275" y="152400"/>
            <a:ext cx="4838699" cy="4838699"/>
          </a:xfrm>
          <a:prstGeom prst="rect">
            <a:avLst/>
          </a:prstGeom>
          <a:noFill/>
          <a:ln cap="flat" cmpd="sng" w="9525">
            <a:solidFill>
              <a:srgbClr val="394F66"/>
            </a:solidFill>
            <a:prstDash val="solid"/>
            <a:round/>
            <a:headEnd len="sm" w="sm" type="none"/>
            <a:tailEnd len="sm" w="sm" type="none"/>
          </a:ln>
        </p:spPr>
      </p:pic>
      <p:pic>
        <p:nvPicPr>
          <p:cNvPr id="197" name="Google Shape;197;p35"/>
          <p:cNvPicPr preferRelativeResize="0"/>
          <p:nvPr/>
        </p:nvPicPr>
        <p:blipFill>
          <a:blip r:embed="rId4">
            <a:alphaModFix/>
          </a:blip>
          <a:stretch>
            <a:fillRect/>
          </a:stretch>
        </p:blipFill>
        <p:spPr>
          <a:xfrm>
            <a:off x="4040675" y="372100"/>
            <a:ext cx="1010700" cy="1818895"/>
          </a:xfrm>
          <a:prstGeom prst="rect">
            <a:avLst/>
          </a:prstGeom>
          <a:noFill/>
          <a:ln cap="flat" cmpd="sng" w="9525">
            <a:solidFill>
              <a:srgbClr val="2FF2BA"/>
            </a:solidFill>
            <a:prstDash val="solid"/>
            <a:round/>
            <a:headEnd len="sm" w="sm" type="none"/>
            <a:tailEnd len="sm" w="sm" type="none"/>
          </a:ln>
        </p:spPr>
      </p:pic>
      <p:sp>
        <p:nvSpPr>
          <p:cNvPr id="198" name="Google Shape;198;p35"/>
          <p:cNvSpPr/>
          <p:nvPr/>
        </p:nvSpPr>
        <p:spPr>
          <a:xfrm>
            <a:off x="7378250" y="4272975"/>
            <a:ext cx="187500" cy="192900"/>
          </a:xfrm>
          <a:prstGeom prst="ellipse">
            <a:avLst/>
          </a:prstGeom>
          <a:solidFill>
            <a:srgbClr val="E7F5FF"/>
          </a:solidFill>
          <a:ln cap="flat" cmpd="sng" w="9525">
            <a:solidFill>
              <a:srgbClr val="E7F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5"/>
          <p:cNvSpPr txBox="1"/>
          <p:nvPr/>
        </p:nvSpPr>
        <p:spPr>
          <a:xfrm>
            <a:off x="7623500" y="4208675"/>
            <a:ext cx="1010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E7F5FF"/>
                </a:solidFill>
                <a:latin typeface="Poppins Light"/>
                <a:ea typeface="Poppins Light"/>
                <a:cs typeface="Poppins Light"/>
                <a:sym typeface="Poppins Light"/>
              </a:rPr>
              <a:t>Male user</a:t>
            </a:r>
            <a:endParaRPr sz="1100">
              <a:solidFill>
                <a:srgbClr val="E7F5FF"/>
              </a:solidFill>
              <a:latin typeface="Poppins Light"/>
              <a:ea typeface="Poppins Light"/>
              <a:cs typeface="Poppins Light"/>
              <a:sym typeface="Poppins Light"/>
            </a:endParaRPr>
          </a:p>
        </p:txBody>
      </p:sp>
      <p:sp>
        <p:nvSpPr>
          <p:cNvPr id="200" name="Google Shape;200;p35"/>
          <p:cNvSpPr txBox="1"/>
          <p:nvPr/>
        </p:nvSpPr>
        <p:spPr>
          <a:xfrm>
            <a:off x="7635425" y="4532675"/>
            <a:ext cx="107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844B69"/>
                </a:solidFill>
                <a:latin typeface="Poppins Light"/>
                <a:ea typeface="Poppins Light"/>
                <a:cs typeface="Poppins Light"/>
                <a:sym typeface="Poppins Light"/>
              </a:rPr>
              <a:t>Female user</a:t>
            </a:r>
            <a:endParaRPr sz="1100">
              <a:solidFill>
                <a:srgbClr val="844B69"/>
              </a:solidFill>
              <a:latin typeface="Poppins Light"/>
              <a:ea typeface="Poppins Light"/>
              <a:cs typeface="Poppins Light"/>
              <a:sym typeface="Poppins Light"/>
            </a:endParaRPr>
          </a:p>
        </p:txBody>
      </p:sp>
      <p:sp>
        <p:nvSpPr>
          <p:cNvPr id="201" name="Google Shape;201;p35"/>
          <p:cNvSpPr/>
          <p:nvPr/>
        </p:nvSpPr>
        <p:spPr>
          <a:xfrm>
            <a:off x="7378250" y="4592225"/>
            <a:ext cx="187500" cy="192900"/>
          </a:xfrm>
          <a:prstGeom prst="ellipse">
            <a:avLst/>
          </a:prstGeom>
          <a:solidFill>
            <a:srgbClr val="844B69"/>
          </a:solidFill>
          <a:ln cap="flat" cmpd="sng" w="9525">
            <a:solidFill>
              <a:srgbClr val="844B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5"/>
          <p:cNvSpPr txBox="1"/>
          <p:nvPr/>
        </p:nvSpPr>
        <p:spPr>
          <a:xfrm>
            <a:off x="7603325" y="3876325"/>
            <a:ext cx="107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2FF2BA"/>
                </a:solidFill>
                <a:latin typeface="Poppins Light"/>
                <a:ea typeface="Poppins Light"/>
                <a:cs typeface="Poppins Light"/>
                <a:sym typeface="Poppins Light"/>
              </a:rPr>
              <a:t>Influencer</a:t>
            </a:r>
            <a:endParaRPr sz="1100">
              <a:solidFill>
                <a:srgbClr val="2FF2BA"/>
              </a:solidFill>
              <a:latin typeface="Poppins Light"/>
              <a:ea typeface="Poppins Light"/>
              <a:cs typeface="Poppins Light"/>
              <a:sym typeface="Poppins Light"/>
            </a:endParaRPr>
          </a:p>
        </p:txBody>
      </p:sp>
      <p:sp>
        <p:nvSpPr>
          <p:cNvPr id="203" name="Google Shape;203;p35"/>
          <p:cNvSpPr/>
          <p:nvPr/>
        </p:nvSpPr>
        <p:spPr>
          <a:xfrm>
            <a:off x="7384400" y="3956875"/>
            <a:ext cx="187500" cy="192900"/>
          </a:xfrm>
          <a:prstGeom prst="ellipse">
            <a:avLst/>
          </a:prstGeom>
          <a:solidFill>
            <a:srgbClr val="2FF2BA"/>
          </a:solidFill>
          <a:ln cap="flat" cmpd="sng" w="9525">
            <a:solidFill>
              <a:srgbClr val="2FF2B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5"/>
          <p:cNvSpPr txBox="1"/>
          <p:nvPr/>
        </p:nvSpPr>
        <p:spPr>
          <a:xfrm>
            <a:off x="4792588" y="72375"/>
            <a:ext cx="10107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2FF2BA"/>
                </a:solidFill>
                <a:latin typeface="Poppins"/>
                <a:ea typeface="Poppins"/>
                <a:cs typeface="Poppins"/>
                <a:sym typeface="Poppins"/>
              </a:rPr>
              <a:t>Influencer</a:t>
            </a:r>
            <a:endParaRPr b="1" sz="1100">
              <a:solidFill>
                <a:srgbClr val="2FF2BA"/>
              </a:solidFill>
              <a:latin typeface="Poppins"/>
              <a:ea typeface="Poppins"/>
              <a:cs typeface="Poppins"/>
              <a:sym typeface="Poppins"/>
            </a:endParaRPr>
          </a:p>
        </p:txBody>
      </p:sp>
      <p:sp>
        <p:nvSpPr>
          <p:cNvPr id="205" name="Google Shape;205;p35"/>
          <p:cNvSpPr txBox="1"/>
          <p:nvPr/>
        </p:nvSpPr>
        <p:spPr>
          <a:xfrm>
            <a:off x="7722025" y="72375"/>
            <a:ext cx="10107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4C6682"/>
                </a:solidFill>
                <a:latin typeface="Poppins"/>
                <a:ea typeface="Poppins"/>
                <a:cs typeface="Poppins"/>
                <a:sym typeface="Poppins"/>
              </a:rPr>
              <a:t>Network</a:t>
            </a:r>
            <a:endParaRPr b="1" sz="1100">
              <a:solidFill>
                <a:srgbClr val="4C6682"/>
              </a:solidFill>
              <a:latin typeface="Poppins"/>
              <a:ea typeface="Poppins"/>
              <a:cs typeface="Poppins"/>
              <a:sym typeface="Poppins"/>
            </a:endParaRPr>
          </a:p>
        </p:txBody>
      </p:sp>
      <p:sp>
        <p:nvSpPr>
          <p:cNvPr id="206" name="Google Shape;206;p35"/>
          <p:cNvSpPr txBox="1"/>
          <p:nvPr/>
        </p:nvSpPr>
        <p:spPr>
          <a:xfrm>
            <a:off x="4951150" y="350175"/>
            <a:ext cx="792600" cy="554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rgbClr val="E7F5FF"/>
                </a:solidFill>
                <a:latin typeface="Poppins SemiBold"/>
                <a:ea typeface="Poppins SemiBold"/>
                <a:cs typeface="Poppins SemiBold"/>
                <a:sym typeface="Poppins SemiBold"/>
              </a:rPr>
              <a:t>45% M</a:t>
            </a:r>
            <a:r>
              <a:rPr lang="en" sz="1200">
                <a:solidFill>
                  <a:schemeClr val="lt1"/>
                </a:solidFill>
                <a:latin typeface="Poppins SemiBold"/>
                <a:ea typeface="Poppins SemiBold"/>
                <a:cs typeface="Poppins SemiBold"/>
                <a:sym typeface="Poppins SemiBold"/>
              </a:rPr>
              <a:t>,</a:t>
            </a:r>
            <a:r>
              <a:rPr lang="en" sz="1200">
                <a:solidFill>
                  <a:srgbClr val="2FF2BA"/>
                </a:solidFill>
                <a:latin typeface="Poppins SemiBold"/>
                <a:ea typeface="Poppins SemiBold"/>
                <a:cs typeface="Poppins SemiBold"/>
                <a:sym typeface="Poppins SemiBold"/>
              </a:rPr>
              <a:t> </a:t>
            </a:r>
            <a:endParaRPr sz="1200">
              <a:solidFill>
                <a:srgbClr val="2FF2BA"/>
              </a:solidFill>
              <a:latin typeface="Poppins SemiBold"/>
              <a:ea typeface="Poppins SemiBold"/>
              <a:cs typeface="Poppins SemiBold"/>
              <a:sym typeface="Poppins SemiBold"/>
            </a:endParaRPr>
          </a:p>
          <a:p>
            <a:pPr indent="0" lvl="0" marL="0" rtl="0" algn="r">
              <a:spcBef>
                <a:spcPts val="0"/>
              </a:spcBef>
              <a:spcAft>
                <a:spcPts val="0"/>
              </a:spcAft>
              <a:buNone/>
            </a:pPr>
            <a:r>
              <a:rPr lang="en" sz="1200">
                <a:solidFill>
                  <a:srgbClr val="844B69"/>
                </a:solidFill>
                <a:latin typeface="Poppins SemiBold"/>
                <a:ea typeface="Poppins SemiBold"/>
                <a:cs typeface="Poppins SemiBold"/>
                <a:sym typeface="Poppins SemiBold"/>
              </a:rPr>
              <a:t>55% F</a:t>
            </a:r>
            <a:endParaRPr sz="1200">
              <a:solidFill>
                <a:srgbClr val="844B69"/>
              </a:solidFill>
              <a:latin typeface="Poppins SemiBold"/>
              <a:ea typeface="Poppins SemiBold"/>
              <a:cs typeface="Poppins SemiBold"/>
              <a:sym typeface="Poppins SemiBold"/>
            </a:endParaRPr>
          </a:p>
        </p:txBody>
      </p:sp>
      <p:sp>
        <p:nvSpPr>
          <p:cNvPr id="207" name="Google Shape;207;p35"/>
          <p:cNvSpPr txBox="1"/>
          <p:nvPr/>
        </p:nvSpPr>
        <p:spPr>
          <a:xfrm>
            <a:off x="7831075" y="350175"/>
            <a:ext cx="792600" cy="554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solidFill>
                  <a:srgbClr val="E7F5FF"/>
                </a:solidFill>
                <a:latin typeface="Poppins SemiBold"/>
                <a:ea typeface="Poppins SemiBold"/>
                <a:cs typeface="Poppins SemiBold"/>
                <a:sym typeface="Poppins SemiBold"/>
              </a:rPr>
              <a:t>45% M</a:t>
            </a:r>
            <a:r>
              <a:rPr lang="en" sz="1200">
                <a:solidFill>
                  <a:schemeClr val="lt1"/>
                </a:solidFill>
                <a:latin typeface="Poppins SemiBold"/>
                <a:ea typeface="Poppins SemiBold"/>
                <a:cs typeface="Poppins SemiBold"/>
                <a:sym typeface="Poppins SemiBold"/>
              </a:rPr>
              <a:t>,</a:t>
            </a:r>
            <a:r>
              <a:rPr lang="en" sz="1200">
                <a:solidFill>
                  <a:srgbClr val="2FF2BA"/>
                </a:solidFill>
                <a:latin typeface="Poppins SemiBold"/>
                <a:ea typeface="Poppins SemiBold"/>
                <a:cs typeface="Poppins SemiBold"/>
                <a:sym typeface="Poppins SemiBold"/>
              </a:rPr>
              <a:t> </a:t>
            </a:r>
            <a:endParaRPr sz="1200">
              <a:solidFill>
                <a:srgbClr val="2FF2BA"/>
              </a:solidFill>
              <a:latin typeface="Poppins SemiBold"/>
              <a:ea typeface="Poppins SemiBold"/>
              <a:cs typeface="Poppins SemiBold"/>
              <a:sym typeface="Poppins SemiBold"/>
            </a:endParaRPr>
          </a:p>
          <a:p>
            <a:pPr indent="0" lvl="0" marL="0" rtl="0" algn="r">
              <a:spcBef>
                <a:spcPts val="0"/>
              </a:spcBef>
              <a:spcAft>
                <a:spcPts val="0"/>
              </a:spcAft>
              <a:buNone/>
            </a:pPr>
            <a:r>
              <a:rPr lang="en" sz="1200">
                <a:solidFill>
                  <a:srgbClr val="844B69"/>
                </a:solidFill>
                <a:latin typeface="Poppins SemiBold"/>
                <a:ea typeface="Poppins SemiBold"/>
                <a:cs typeface="Poppins SemiBold"/>
                <a:sym typeface="Poppins SemiBold"/>
              </a:rPr>
              <a:t>55% F</a:t>
            </a:r>
            <a:endParaRPr sz="1200">
              <a:solidFill>
                <a:srgbClr val="844B69"/>
              </a:solidFill>
              <a:latin typeface="Poppins SemiBold"/>
              <a:ea typeface="Poppins SemiBold"/>
              <a:cs typeface="Poppins SemiBold"/>
              <a:sym typeface="Poppins SemiBold"/>
            </a:endParaRPr>
          </a:p>
        </p:txBody>
      </p:sp>
      <p:sp>
        <p:nvSpPr>
          <p:cNvPr id="208" name="Google Shape;208;p35"/>
          <p:cNvSpPr txBox="1"/>
          <p:nvPr>
            <p:ph type="title"/>
          </p:nvPr>
        </p:nvSpPr>
        <p:spPr>
          <a:xfrm>
            <a:off x="14550" y="2215950"/>
            <a:ext cx="3906300" cy="7116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SzPts val="800"/>
              <a:buFont typeface="Arial"/>
              <a:buNone/>
            </a:pPr>
            <a:r>
              <a:rPr lang="en" sz="2500">
                <a:solidFill>
                  <a:srgbClr val="FFFFFF"/>
                </a:solidFill>
                <a:latin typeface="Poppins SemiBold"/>
                <a:ea typeface="Poppins SemiBold"/>
                <a:cs typeface="Poppins SemiBold"/>
                <a:sym typeface="Poppins SemiBold"/>
              </a:rPr>
              <a:t>Fair influence maximization</a:t>
            </a:r>
            <a:endParaRPr sz="2500">
              <a:solidFill>
                <a:schemeClr val="lt2"/>
              </a:solidFill>
              <a:latin typeface="Poppins SemiBold"/>
              <a:ea typeface="Poppins SemiBold"/>
              <a:cs typeface="Poppins SemiBold"/>
              <a:sym typeface="Poppins SemiBold"/>
            </a:endParaRPr>
          </a:p>
        </p:txBody>
      </p:sp>
      <p:sp>
        <p:nvSpPr>
          <p:cNvPr id="209" name="Google Shape;209;p35"/>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213" name="Shape 213"/>
        <p:cNvGrpSpPr/>
        <p:nvPr/>
      </p:nvGrpSpPr>
      <p:grpSpPr>
        <a:xfrm>
          <a:off x="0" y="0"/>
          <a:ext cx="0" cy="0"/>
          <a:chOff x="0" y="0"/>
          <a:chExt cx="0" cy="0"/>
        </a:xfrm>
      </p:grpSpPr>
      <p:sp>
        <p:nvSpPr>
          <p:cNvPr id="214" name="Google Shape;214;p36"/>
          <p:cNvSpPr txBox="1"/>
          <p:nvPr>
            <p:ph type="title"/>
          </p:nvPr>
        </p:nvSpPr>
        <p:spPr>
          <a:xfrm>
            <a:off x="547688" y="901304"/>
            <a:ext cx="7886700" cy="21396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lang="en" sz="2500">
                <a:solidFill>
                  <a:schemeClr val="lt1"/>
                </a:solidFill>
                <a:latin typeface="Poppins SemiBold"/>
                <a:ea typeface="Poppins SemiBold"/>
                <a:cs typeface="Poppins SemiBold"/>
                <a:sym typeface="Poppins SemiBold"/>
              </a:rPr>
              <a:t>Can we o</a:t>
            </a:r>
            <a:r>
              <a:rPr lang="en" sz="2500">
                <a:solidFill>
                  <a:schemeClr val="lt1"/>
                </a:solidFill>
                <a:latin typeface="Poppins SemiBold"/>
                <a:ea typeface="Poppins SemiBold"/>
                <a:cs typeface="Poppins SemiBold"/>
                <a:sym typeface="Poppins SemiBold"/>
              </a:rPr>
              <a:t>ptimize for fairness and influence with machine learning techniques?</a:t>
            </a:r>
            <a:endParaRPr sz="2500">
              <a:solidFill>
                <a:schemeClr val="lt1"/>
              </a:solidFill>
              <a:latin typeface="Poppins SemiBold"/>
              <a:ea typeface="Poppins SemiBold"/>
              <a:cs typeface="Poppins SemiBold"/>
              <a:sym typeface="Poppins SemiBold"/>
            </a:endParaRPr>
          </a:p>
        </p:txBody>
      </p:sp>
      <p:pic>
        <p:nvPicPr>
          <p:cNvPr id="215" name="Google Shape;215;p36"/>
          <p:cNvPicPr preferRelativeResize="0"/>
          <p:nvPr/>
        </p:nvPicPr>
        <p:blipFill>
          <a:blip r:embed="rId3">
            <a:alphaModFix/>
          </a:blip>
          <a:stretch>
            <a:fillRect/>
          </a:stretch>
        </p:blipFill>
        <p:spPr>
          <a:xfrm>
            <a:off x="7821950" y="4396525"/>
            <a:ext cx="1184325" cy="559450"/>
          </a:xfrm>
          <a:prstGeom prst="rect">
            <a:avLst/>
          </a:prstGeom>
          <a:noFill/>
          <a:ln>
            <a:noFill/>
          </a:ln>
        </p:spPr>
      </p:pic>
      <p:sp>
        <p:nvSpPr>
          <p:cNvPr id="216" name="Google Shape;216;p36"/>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02D38"/>
        </a:solidFill>
      </p:bgPr>
    </p:bg>
    <p:spTree>
      <p:nvGrpSpPr>
        <p:cNvPr id="220" name="Shape 220"/>
        <p:cNvGrpSpPr/>
        <p:nvPr/>
      </p:nvGrpSpPr>
      <p:grpSpPr>
        <a:xfrm>
          <a:off x="0" y="0"/>
          <a:ext cx="0" cy="0"/>
          <a:chOff x="0" y="0"/>
          <a:chExt cx="0" cy="0"/>
        </a:xfrm>
      </p:grpSpPr>
      <p:sp>
        <p:nvSpPr>
          <p:cNvPr id="221" name="Google Shape;221;p37"/>
          <p:cNvSpPr txBox="1"/>
          <p:nvPr>
            <p:ph type="title"/>
          </p:nvPr>
        </p:nvSpPr>
        <p:spPr>
          <a:xfrm>
            <a:off x="85069" y="0"/>
            <a:ext cx="3572100" cy="51435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Clr>
                <a:schemeClr val="dk1"/>
              </a:buClr>
              <a:buSzPts val="3000"/>
              <a:buFont typeface="Calibri"/>
              <a:buNone/>
            </a:pPr>
            <a:r>
              <a:rPr lang="en" sz="2400">
                <a:solidFill>
                  <a:schemeClr val="lt1"/>
                </a:solidFill>
                <a:latin typeface="Poppins SemiBold"/>
                <a:ea typeface="Poppins SemiBold"/>
                <a:cs typeface="Poppins SemiBold"/>
                <a:sym typeface="Poppins SemiBold"/>
              </a:rPr>
              <a:t>Components of an influence maximization algorithm</a:t>
            </a:r>
            <a:endParaRPr sz="2400">
              <a:solidFill>
                <a:schemeClr val="lt1"/>
              </a:solidFill>
              <a:latin typeface="Poppins SemiBold"/>
              <a:ea typeface="Poppins SemiBold"/>
              <a:cs typeface="Poppins SemiBold"/>
              <a:sym typeface="Poppins SemiBold"/>
            </a:endParaRPr>
          </a:p>
          <a:p>
            <a:pPr indent="0" lvl="0" marL="0" rtl="0" algn="l">
              <a:lnSpc>
                <a:spcPct val="90000"/>
              </a:lnSpc>
              <a:spcBef>
                <a:spcPts val="0"/>
              </a:spcBef>
              <a:spcAft>
                <a:spcPts val="0"/>
              </a:spcAft>
              <a:buClr>
                <a:schemeClr val="dk1"/>
              </a:buClr>
              <a:buSzPts val="3000"/>
              <a:buFont typeface="Calibri"/>
              <a:buNone/>
            </a:pPr>
            <a:r>
              <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Network graph</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Budget</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Influence model</a:t>
            </a:r>
            <a:endParaRPr sz="1500">
              <a:solidFill>
                <a:schemeClr val="lt1"/>
              </a:solidFill>
              <a:latin typeface="Poppins Light"/>
              <a:ea typeface="Poppins Light"/>
              <a:cs typeface="Poppins Light"/>
              <a:sym typeface="Poppins Light"/>
            </a:endParaRPr>
          </a:p>
          <a:p>
            <a:pPr indent="-323850" lvl="0" marL="457200" rtl="0" algn="l">
              <a:lnSpc>
                <a:spcPct val="90000"/>
              </a:lnSpc>
              <a:spcBef>
                <a:spcPts val="0"/>
              </a:spcBef>
              <a:spcAft>
                <a:spcPts val="0"/>
              </a:spcAft>
              <a:buClr>
                <a:schemeClr val="lt1"/>
              </a:buClr>
              <a:buSzPts val="1500"/>
              <a:buFont typeface="Poppins Light"/>
              <a:buAutoNum type="arabicPeriod"/>
            </a:pPr>
            <a:r>
              <a:rPr lang="en" sz="1500">
                <a:solidFill>
                  <a:schemeClr val="lt1"/>
                </a:solidFill>
                <a:latin typeface="Poppins Light"/>
                <a:ea typeface="Poppins Light"/>
                <a:cs typeface="Poppins Light"/>
                <a:sym typeface="Poppins Light"/>
              </a:rPr>
              <a:t>Optimization framework</a:t>
            </a:r>
            <a:endParaRPr sz="1500">
              <a:solidFill>
                <a:schemeClr val="lt1"/>
              </a:solidFill>
              <a:latin typeface="Poppins Light"/>
              <a:ea typeface="Poppins Light"/>
              <a:cs typeface="Poppins Light"/>
              <a:sym typeface="Poppins Light"/>
            </a:endParaRPr>
          </a:p>
        </p:txBody>
      </p:sp>
      <p:grpSp>
        <p:nvGrpSpPr>
          <p:cNvPr id="222" name="Google Shape;222;p37"/>
          <p:cNvGrpSpPr/>
          <p:nvPr/>
        </p:nvGrpSpPr>
        <p:grpSpPr>
          <a:xfrm>
            <a:off x="4312975" y="356500"/>
            <a:ext cx="3870850" cy="1967859"/>
            <a:chOff x="4771300" y="459575"/>
            <a:chExt cx="3870850" cy="1967859"/>
          </a:xfrm>
        </p:grpSpPr>
        <p:pic>
          <p:nvPicPr>
            <p:cNvPr id="223" name="Google Shape;223;p37"/>
            <p:cNvPicPr preferRelativeResize="0"/>
            <p:nvPr/>
          </p:nvPicPr>
          <p:blipFill>
            <a:blip r:embed="rId3">
              <a:alphaModFix/>
            </a:blip>
            <a:stretch>
              <a:fillRect/>
            </a:stretch>
          </p:blipFill>
          <p:spPr>
            <a:xfrm>
              <a:off x="5427108" y="1011237"/>
              <a:ext cx="368172" cy="368170"/>
            </a:xfrm>
            <a:prstGeom prst="rect">
              <a:avLst/>
            </a:prstGeom>
            <a:noFill/>
            <a:ln>
              <a:noFill/>
            </a:ln>
            <a:effectLst>
              <a:outerShdw blurRad="57150" rotWithShape="0" algn="bl" dir="5400000" dist="19050">
                <a:srgbClr val="000000">
                  <a:alpha val="50000"/>
                </a:srgbClr>
              </a:outerShdw>
            </a:effectLst>
          </p:spPr>
        </p:pic>
        <p:pic>
          <p:nvPicPr>
            <p:cNvPr id="224" name="Google Shape;224;p37"/>
            <p:cNvPicPr preferRelativeResize="0"/>
            <p:nvPr/>
          </p:nvPicPr>
          <p:blipFill>
            <a:blip r:embed="rId3">
              <a:alphaModFix/>
            </a:blip>
            <a:stretch>
              <a:fillRect/>
            </a:stretch>
          </p:blipFill>
          <p:spPr>
            <a:xfrm>
              <a:off x="7948401" y="678134"/>
              <a:ext cx="368172" cy="368170"/>
            </a:xfrm>
            <a:prstGeom prst="rect">
              <a:avLst/>
            </a:prstGeom>
            <a:noFill/>
            <a:ln>
              <a:noFill/>
            </a:ln>
            <a:effectLst>
              <a:outerShdw blurRad="57150" rotWithShape="0" algn="bl" dir="5400000" dist="19050">
                <a:srgbClr val="000000">
                  <a:alpha val="50000"/>
                </a:srgbClr>
              </a:outerShdw>
            </a:effectLst>
          </p:spPr>
        </p:pic>
        <p:pic>
          <p:nvPicPr>
            <p:cNvPr id="225" name="Google Shape;225;p37"/>
            <p:cNvPicPr preferRelativeResize="0"/>
            <p:nvPr/>
          </p:nvPicPr>
          <p:blipFill>
            <a:blip r:embed="rId3">
              <a:alphaModFix/>
            </a:blip>
            <a:stretch>
              <a:fillRect/>
            </a:stretch>
          </p:blipFill>
          <p:spPr>
            <a:xfrm>
              <a:off x="4771300" y="1894166"/>
              <a:ext cx="368172" cy="368170"/>
            </a:xfrm>
            <a:prstGeom prst="rect">
              <a:avLst/>
            </a:prstGeom>
            <a:noFill/>
            <a:ln>
              <a:noFill/>
            </a:ln>
            <a:effectLst>
              <a:outerShdw blurRad="57150" rotWithShape="0" algn="bl" dir="5400000" dist="19050">
                <a:srgbClr val="000000">
                  <a:alpha val="50000"/>
                </a:srgbClr>
              </a:outerShdw>
            </a:effectLst>
          </p:spPr>
        </p:pic>
        <p:pic>
          <p:nvPicPr>
            <p:cNvPr id="226" name="Google Shape;226;p37"/>
            <p:cNvPicPr preferRelativeResize="0"/>
            <p:nvPr/>
          </p:nvPicPr>
          <p:blipFill>
            <a:blip r:embed="rId3">
              <a:alphaModFix/>
            </a:blip>
            <a:stretch>
              <a:fillRect/>
            </a:stretch>
          </p:blipFill>
          <p:spPr>
            <a:xfrm>
              <a:off x="7264457" y="2059264"/>
              <a:ext cx="368172" cy="368170"/>
            </a:xfrm>
            <a:prstGeom prst="rect">
              <a:avLst/>
            </a:prstGeom>
            <a:noFill/>
            <a:ln>
              <a:noFill/>
            </a:ln>
            <a:effectLst>
              <a:outerShdw blurRad="57150" rotWithShape="0" algn="bl" dir="5400000" dist="19050">
                <a:srgbClr val="000000">
                  <a:alpha val="50000"/>
                </a:srgbClr>
              </a:outerShdw>
            </a:effectLst>
          </p:spPr>
        </p:pic>
        <p:cxnSp>
          <p:nvCxnSpPr>
            <p:cNvPr id="227" name="Google Shape;227;p37"/>
            <p:cNvCxnSpPr>
              <a:stCxn id="225" idx="3"/>
              <a:endCxn id="226" idx="1"/>
            </p:cNvCxnSpPr>
            <p:nvPr/>
          </p:nvCxnSpPr>
          <p:spPr>
            <a:xfrm>
              <a:off x="5139471" y="2078251"/>
              <a:ext cx="2124900" cy="165000"/>
            </a:xfrm>
            <a:prstGeom prst="straightConnector1">
              <a:avLst/>
            </a:prstGeom>
            <a:noFill/>
            <a:ln cap="flat" cmpd="sng" w="19050">
              <a:solidFill>
                <a:srgbClr val="615A72"/>
              </a:solidFill>
              <a:prstDash val="dot"/>
              <a:round/>
              <a:headEnd len="med" w="med" type="none"/>
              <a:tailEnd len="med" w="med" type="none"/>
            </a:ln>
          </p:spPr>
        </p:cxnSp>
        <p:cxnSp>
          <p:nvCxnSpPr>
            <p:cNvPr id="228" name="Google Shape;228;p37"/>
            <p:cNvCxnSpPr>
              <a:stCxn id="226" idx="0"/>
              <a:endCxn id="224" idx="1"/>
            </p:cNvCxnSpPr>
            <p:nvPr/>
          </p:nvCxnSpPr>
          <p:spPr>
            <a:xfrm flipH="1" rot="10800000">
              <a:off x="7448542" y="862264"/>
              <a:ext cx="499800" cy="1197000"/>
            </a:xfrm>
            <a:prstGeom prst="straightConnector1">
              <a:avLst/>
            </a:prstGeom>
            <a:noFill/>
            <a:ln cap="flat" cmpd="sng" w="19050">
              <a:solidFill>
                <a:srgbClr val="615A72"/>
              </a:solidFill>
              <a:prstDash val="dot"/>
              <a:round/>
              <a:headEnd len="med" w="med" type="none"/>
              <a:tailEnd len="med" w="med" type="none"/>
            </a:ln>
          </p:spPr>
        </p:cxnSp>
        <p:cxnSp>
          <p:nvCxnSpPr>
            <p:cNvPr id="229" name="Google Shape;229;p37"/>
            <p:cNvCxnSpPr>
              <a:stCxn id="223" idx="3"/>
              <a:endCxn id="224" idx="1"/>
            </p:cNvCxnSpPr>
            <p:nvPr/>
          </p:nvCxnSpPr>
          <p:spPr>
            <a:xfrm flipH="1" rot="10800000">
              <a:off x="5795279" y="862322"/>
              <a:ext cx="2153100" cy="333000"/>
            </a:xfrm>
            <a:prstGeom prst="straightConnector1">
              <a:avLst/>
            </a:prstGeom>
            <a:noFill/>
            <a:ln cap="flat" cmpd="sng" w="19050">
              <a:solidFill>
                <a:srgbClr val="615A72"/>
              </a:solidFill>
              <a:prstDash val="dot"/>
              <a:round/>
              <a:headEnd len="med" w="med" type="none"/>
              <a:tailEnd len="med" w="med" type="none"/>
            </a:ln>
          </p:spPr>
        </p:cxnSp>
        <p:cxnSp>
          <p:nvCxnSpPr>
            <p:cNvPr id="230" name="Google Shape;230;p37"/>
            <p:cNvCxnSpPr>
              <a:stCxn id="223" idx="2"/>
              <a:endCxn id="225" idx="3"/>
            </p:cNvCxnSpPr>
            <p:nvPr/>
          </p:nvCxnSpPr>
          <p:spPr>
            <a:xfrm flipH="1">
              <a:off x="5139594" y="1379407"/>
              <a:ext cx="471600" cy="698700"/>
            </a:xfrm>
            <a:prstGeom prst="straightConnector1">
              <a:avLst/>
            </a:prstGeom>
            <a:noFill/>
            <a:ln cap="flat" cmpd="sng" w="19050">
              <a:solidFill>
                <a:srgbClr val="615A72"/>
              </a:solidFill>
              <a:prstDash val="dot"/>
              <a:round/>
              <a:headEnd len="med" w="med" type="none"/>
              <a:tailEnd len="med" w="med" type="none"/>
            </a:ln>
          </p:spPr>
        </p:cxnSp>
        <p:cxnSp>
          <p:nvCxnSpPr>
            <p:cNvPr id="231" name="Google Shape;231;p37"/>
            <p:cNvCxnSpPr>
              <a:stCxn id="226" idx="1"/>
              <a:endCxn id="223" idx="2"/>
            </p:cNvCxnSpPr>
            <p:nvPr/>
          </p:nvCxnSpPr>
          <p:spPr>
            <a:xfrm rot="10800000">
              <a:off x="5611157" y="1379349"/>
              <a:ext cx="1653300" cy="864000"/>
            </a:xfrm>
            <a:prstGeom prst="straightConnector1">
              <a:avLst/>
            </a:prstGeom>
            <a:noFill/>
            <a:ln cap="flat" cmpd="sng" w="19050">
              <a:solidFill>
                <a:srgbClr val="615A72"/>
              </a:solidFill>
              <a:prstDash val="dot"/>
              <a:round/>
              <a:headEnd len="med" w="med" type="none"/>
              <a:tailEnd len="med" w="med" type="none"/>
            </a:ln>
          </p:spPr>
        </p:cxnSp>
        <p:cxnSp>
          <p:nvCxnSpPr>
            <p:cNvPr id="232" name="Google Shape;232;p37"/>
            <p:cNvCxnSpPr>
              <a:stCxn id="226" idx="0"/>
              <a:endCxn id="223" idx="3"/>
            </p:cNvCxnSpPr>
            <p:nvPr/>
          </p:nvCxnSpPr>
          <p:spPr>
            <a:xfrm flipH="1" rot="5400000">
              <a:off x="6189892" y="800614"/>
              <a:ext cx="864000" cy="1653300"/>
            </a:xfrm>
            <a:prstGeom prst="curvedConnector2">
              <a:avLst/>
            </a:prstGeom>
            <a:noFill/>
            <a:ln cap="flat" cmpd="sng" w="28575">
              <a:solidFill>
                <a:srgbClr val="394F66"/>
              </a:solidFill>
              <a:prstDash val="solid"/>
              <a:round/>
              <a:headEnd len="med" w="med" type="none"/>
              <a:tailEnd len="med" w="med" type="triangle"/>
            </a:ln>
          </p:spPr>
        </p:cxnSp>
        <p:cxnSp>
          <p:nvCxnSpPr>
            <p:cNvPr id="233" name="Google Shape;233;p37"/>
            <p:cNvCxnSpPr>
              <a:stCxn id="226" idx="2"/>
              <a:endCxn id="225" idx="2"/>
            </p:cNvCxnSpPr>
            <p:nvPr/>
          </p:nvCxnSpPr>
          <p:spPr>
            <a:xfrm flipH="1" rot="5400000">
              <a:off x="6119392" y="1098284"/>
              <a:ext cx="165000" cy="2493300"/>
            </a:xfrm>
            <a:prstGeom prst="curvedConnector3">
              <a:avLst>
                <a:gd fmla="val -144318" name="adj1"/>
              </a:avLst>
            </a:prstGeom>
            <a:noFill/>
            <a:ln cap="flat" cmpd="sng" w="28575">
              <a:solidFill>
                <a:srgbClr val="394F66"/>
              </a:solidFill>
              <a:prstDash val="solid"/>
              <a:round/>
              <a:headEnd len="med" w="med" type="none"/>
              <a:tailEnd len="med" w="med" type="triangle"/>
            </a:ln>
          </p:spPr>
        </p:cxnSp>
        <p:cxnSp>
          <p:nvCxnSpPr>
            <p:cNvPr id="234" name="Google Shape;234;p37"/>
            <p:cNvCxnSpPr>
              <a:stCxn id="224" idx="0"/>
              <a:endCxn id="223" idx="0"/>
            </p:cNvCxnSpPr>
            <p:nvPr/>
          </p:nvCxnSpPr>
          <p:spPr>
            <a:xfrm rot="5400000">
              <a:off x="6705387" y="-415966"/>
              <a:ext cx="333000" cy="2521200"/>
            </a:xfrm>
            <a:prstGeom prst="curvedConnector3">
              <a:avLst>
                <a:gd fmla="val -71509" name="adj1"/>
              </a:avLst>
            </a:prstGeom>
            <a:noFill/>
            <a:ln cap="flat" cmpd="sng" w="28575">
              <a:solidFill>
                <a:srgbClr val="394F66"/>
              </a:solidFill>
              <a:prstDash val="solid"/>
              <a:round/>
              <a:headEnd len="med" w="med" type="none"/>
              <a:tailEnd len="med" w="med" type="triangle"/>
            </a:ln>
          </p:spPr>
        </p:cxnSp>
        <p:cxnSp>
          <p:nvCxnSpPr>
            <p:cNvPr id="235" name="Google Shape;235;p37"/>
            <p:cNvCxnSpPr>
              <a:stCxn id="224" idx="3"/>
              <a:endCxn id="226" idx="3"/>
            </p:cNvCxnSpPr>
            <p:nvPr/>
          </p:nvCxnSpPr>
          <p:spPr>
            <a:xfrm flipH="1">
              <a:off x="7632573" y="862219"/>
              <a:ext cx="684000" cy="1381200"/>
            </a:xfrm>
            <a:prstGeom prst="curvedConnector3">
              <a:avLst>
                <a:gd fmla="val -34814" name="adj1"/>
              </a:avLst>
            </a:prstGeom>
            <a:noFill/>
            <a:ln cap="flat" cmpd="sng" w="28575">
              <a:solidFill>
                <a:srgbClr val="394F66"/>
              </a:solidFill>
              <a:prstDash val="solid"/>
              <a:round/>
              <a:headEnd len="med" w="med" type="none"/>
              <a:tailEnd len="med" w="med" type="triangle"/>
            </a:ln>
          </p:spPr>
        </p:cxnSp>
        <p:pic>
          <p:nvPicPr>
            <p:cNvPr id="236" name="Google Shape;236;p37"/>
            <p:cNvPicPr preferRelativeResize="0"/>
            <p:nvPr/>
          </p:nvPicPr>
          <p:blipFill>
            <a:blip r:embed="rId4">
              <a:alphaModFix/>
            </a:blip>
            <a:stretch>
              <a:fillRect/>
            </a:stretch>
          </p:blipFill>
          <p:spPr>
            <a:xfrm>
              <a:off x="8316573" y="459575"/>
              <a:ext cx="325577" cy="325576"/>
            </a:xfrm>
            <a:prstGeom prst="rect">
              <a:avLst/>
            </a:prstGeom>
            <a:noFill/>
            <a:ln>
              <a:noFill/>
            </a:ln>
            <a:effectLst>
              <a:outerShdw blurRad="57150" rotWithShape="0" algn="bl" dir="5400000" dist="19050">
                <a:srgbClr val="000000">
                  <a:alpha val="50000"/>
                </a:srgbClr>
              </a:outerShdw>
            </a:effectLst>
          </p:spPr>
        </p:pic>
      </p:grpSp>
      <p:grpSp>
        <p:nvGrpSpPr>
          <p:cNvPr id="237" name="Google Shape;237;p37"/>
          <p:cNvGrpSpPr/>
          <p:nvPr/>
        </p:nvGrpSpPr>
        <p:grpSpPr>
          <a:xfrm>
            <a:off x="4236525" y="2943343"/>
            <a:ext cx="1181800" cy="577524"/>
            <a:chOff x="4846125" y="3248143"/>
            <a:chExt cx="1181800" cy="577524"/>
          </a:xfrm>
        </p:grpSpPr>
        <p:pic>
          <p:nvPicPr>
            <p:cNvPr id="238" name="Google Shape;238;p37"/>
            <p:cNvPicPr preferRelativeResize="0"/>
            <p:nvPr/>
          </p:nvPicPr>
          <p:blipFill>
            <a:blip r:embed="rId3">
              <a:alphaModFix/>
            </a:blip>
            <a:stretch>
              <a:fillRect/>
            </a:stretch>
          </p:blipFill>
          <p:spPr>
            <a:xfrm>
              <a:off x="4846125" y="3248143"/>
              <a:ext cx="577524" cy="577524"/>
            </a:xfrm>
            <a:prstGeom prst="rect">
              <a:avLst/>
            </a:prstGeom>
            <a:noFill/>
            <a:ln>
              <a:noFill/>
            </a:ln>
            <a:effectLst>
              <a:outerShdw blurRad="57150" rotWithShape="0" algn="bl" dir="5400000" dist="19050">
                <a:srgbClr val="000000">
                  <a:alpha val="50000"/>
                </a:srgbClr>
              </a:outerShdw>
            </a:effectLst>
          </p:spPr>
        </p:pic>
        <p:sp>
          <p:nvSpPr>
            <p:cNvPr id="239" name="Google Shape;239;p37"/>
            <p:cNvSpPr txBox="1"/>
            <p:nvPr/>
          </p:nvSpPr>
          <p:spPr>
            <a:xfrm>
              <a:off x="5305825" y="3340700"/>
              <a:ext cx="7221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Users</a:t>
              </a:r>
              <a:endParaRPr/>
            </a:p>
          </p:txBody>
        </p:sp>
      </p:grpSp>
      <p:grpSp>
        <p:nvGrpSpPr>
          <p:cNvPr id="240" name="Google Shape;240;p37"/>
          <p:cNvGrpSpPr/>
          <p:nvPr/>
        </p:nvGrpSpPr>
        <p:grpSpPr>
          <a:xfrm>
            <a:off x="6898475" y="3035900"/>
            <a:ext cx="1361550" cy="392400"/>
            <a:chOff x="6822275" y="3340700"/>
            <a:chExt cx="1361550" cy="392400"/>
          </a:xfrm>
        </p:grpSpPr>
        <p:sp>
          <p:nvSpPr>
            <p:cNvPr id="241" name="Google Shape;241;p37"/>
            <p:cNvSpPr txBox="1"/>
            <p:nvPr/>
          </p:nvSpPr>
          <p:spPr>
            <a:xfrm>
              <a:off x="7220525" y="3340700"/>
              <a:ext cx="9633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1500">
                  <a:solidFill>
                    <a:schemeClr val="lt1"/>
                  </a:solidFill>
                  <a:latin typeface="Poppins Light"/>
                  <a:ea typeface="Poppins Light"/>
                  <a:cs typeface="Poppins Light"/>
                  <a:sym typeface="Poppins Light"/>
                </a:rPr>
                <a:t>Content</a:t>
              </a:r>
              <a:endParaRPr/>
            </a:p>
          </p:txBody>
        </p:sp>
        <p:pic>
          <p:nvPicPr>
            <p:cNvPr id="242" name="Google Shape;242;p37"/>
            <p:cNvPicPr preferRelativeResize="0"/>
            <p:nvPr/>
          </p:nvPicPr>
          <p:blipFill>
            <a:blip r:embed="rId4">
              <a:alphaModFix/>
            </a:blip>
            <a:stretch>
              <a:fillRect/>
            </a:stretch>
          </p:blipFill>
          <p:spPr>
            <a:xfrm>
              <a:off x="6822275" y="3359950"/>
              <a:ext cx="353900" cy="353900"/>
            </a:xfrm>
            <a:prstGeom prst="rect">
              <a:avLst/>
            </a:prstGeom>
            <a:noFill/>
            <a:ln>
              <a:noFill/>
            </a:ln>
            <a:effectLst>
              <a:outerShdw blurRad="57150" rotWithShape="0" algn="bl" dir="5400000" dist="19050">
                <a:srgbClr val="000000">
                  <a:alpha val="50000"/>
                </a:srgbClr>
              </a:outerShdw>
            </a:effectLst>
          </p:spPr>
        </p:pic>
      </p:grpSp>
      <p:grpSp>
        <p:nvGrpSpPr>
          <p:cNvPr id="243" name="Google Shape;243;p37"/>
          <p:cNvGrpSpPr/>
          <p:nvPr/>
        </p:nvGrpSpPr>
        <p:grpSpPr>
          <a:xfrm>
            <a:off x="4280975" y="3588975"/>
            <a:ext cx="1137350" cy="1233475"/>
            <a:chOff x="4890575" y="3893775"/>
            <a:chExt cx="1137350" cy="1233475"/>
          </a:xfrm>
        </p:grpSpPr>
        <p:grpSp>
          <p:nvGrpSpPr>
            <p:cNvPr id="244" name="Google Shape;244;p37"/>
            <p:cNvGrpSpPr/>
            <p:nvPr/>
          </p:nvGrpSpPr>
          <p:grpSpPr>
            <a:xfrm>
              <a:off x="4890575" y="3893775"/>
              <a:ext cx="1137350" cy="772975"/>
              <a:chOff x="4776475" y="4185400"/>
              <a:chExt cx="1137350" cy="772975"/>
            </a:xfrm>
          </p:grpSpPr>
          <p:sp>
            <p:nvSpPr>
              <p:cNvPr id="245" name="Google Shape;245;p37"/>
              <p:cNvSpPr/>
              <p:nvPr/>
            </p:nvSpPr>
            <p:spPr>
              <a:xfrm>
                <a:off x="5097000" y="4255475"/>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7"/>
              <p:cNvSpPr/>
              <p:nvPr/>
            </p:nvSpPr>
            <p:spPr>
              <a:xfrm>
                <a:off x="5417400" y="4840175"/>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7"/>
              <p:cNvSpPr/>
              <p:nvPr/>
            </p:nvSpPr>
            <p:spPr>
              <a:xfrm>
                <a:off x="4776475" y="4721975"/>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7"/>
              <p:cNvSpPr/>
              <p:nvPr/>
            </p:nvSpPr>
            <p:spPr>
              <a:xfrm>
                <a:off x="5795625" y="4185400"/>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 name="Google Shape;249;p37"/>
              <p:cNvCxnSpPr>
                <a:stCxn id="248" idx="2"/>
                <a:endCxn id="245" idx="6"/>
              </p:cNvCxnSpPr>
              <p:nvPr/>
            </p:nvCxnSpPr>
            <p:spPr>
              <a:xfrm flipH="1">
                <a:off x="5215125" y="4244500"/>
                <a:ext cx="580500" cy="70200"/>
              </a:xfrm>
              <a:prstGeom prst="straightConnector1">
                <a:avLst/>
              </a:prstGeom>
              <a:noFill/>
              <a:ln cap="flat" cmpd="sng" w="19050">
                <a:solidFill>
                  <a:srgbClr val="615A72"/>
                </a:solidFill>
                <a:prstDash val="dot"/>
                <a:round/>
                <a:headEnd len="med" w="med" type="none"/>
                <a:tailEnd len="med" w="med" type="none"/>
              </a:ln>
            </p:spPr>
          </p:cxnSp>
          <p:cxnSp>
            <p:nvCxnSpPr>
              <p:cNvPr id="250" name="Google Shape;250;p37"/>
              <p:cNvCxnSpPr>
                <a:stCxn id="248" idx="4"/>
                <a:endCxn id="246" idx="7"/>
              </p:cNvCxnSpPr>
              <p:nvPr/>
            </p:nvCxnSpPr>
            <p:spPr>
              <a:xfrm flipH="1">
                <a:off x="5518425" y="4303600"/>
                <a:ext cx="336300" cy="553800"/>
              </a:xfrm>
              <a:prstGeom prst="straightConnector1">
                <a:avLst/>
              </a:prstGeom>
              <a:noFill/>
              <a:ln cap="flat" cmpd="sng" w="19050">
                <a:solidFill>
                  <a:srgbClr val="615A72"/>
                </a:solidFill>
                <a:prstDash val="dot"/>
                <a:round/>
                <a:headEnd len="med" w="med" type="none"/>
                <a:tailEnd len="med" w="med" type="none"/>
              </a:ln>
            </p:spPr>
          </p:cxnSp>
          <p:cxnSp>
            <p:nvCxnSpPr>
              <p:cNvPr id="251" name="Google Shape;251;p37"/>
              <p:cNvCxnSpPr>
                <a:stCxn id="246" idx="2"/>
                <a:endCxn id="247" idx="6"/>
              </p:cNvCxnSpPr>
              <p:nvPr/>
            </p:nvCxnSpPr>
            <p:spPr>
              <a:xfrm rot="10800000">
                <a:off x="4894800" y="4781075"/>
                <a:ext cx="522600" cy="118200"/>
              </a:xfrm>
              <a:prstGeom prst="straightConnector1">
                <a:avLst/>
              </a:prstGeom>
              <a:noFill/>
              <a:ln cap="flat" cmpd="sng" w="19050">
                <a:solidFill>
                  <a:srgbClr val="615A72"/>
                </a:solidFill>
                <a:prstDash val="dot"/>
                <a:round/>
                <a:headEnd len="med" w="med" type="none"/>
                <a:tailEnd len="med" w="med" type="none"/>
              </a:ln>
            </p:spPr>
          </p:cxnSp>
          <p:cxnSp>
            <p:nvCxnSpPr>
              <p:cNvPr id="252" name="Google Shape;252;p37"/>
              <p:cNvCxnSpPr>
                <a:stCxn id="247" idx="0"/>
                <a:endCxn id="245" idx="4"/>
              </p:cNvCxnSpPr>
              <p:nvPr/>
            </p:nvCxnSpPr>
            <p:spPr>
              <a:xfrm flipH="1" rot="10800000">
                <a:off x="4835575" y="4373675"/>
                <a:ext cx="320400" cy="348300"/>
              </a:xfrm>
              <a:prstGeom prst="straightConnector1">
                <a:avLst/>
              </a:prstGeom>
              <a:noFill/>
              <a:ln cap="flat" cmpd="sng" w="19050">
                <a:solidFill>
                  <a:srgbClr val="615A72"/>
                </a:solidFill>
                <a:prstDash val="dot"/>
                <a:round/>
                <a:headEnd len="med" w="med" type="none"/>
                <a:tailEnd len="med" w="med" type="none"/>
              </a:ln>
            </p:spPr>
          </p:cxnSp>
          <p:cxnSp>
            <p:nvCxnSpPr>
              <p:cNvPr id="253" name="Google Shape;253;p37"/>
              <p:cNvCxnSpPr>
                <a:stCxn id="246" idx="1"/>
                <a:endCxn id="245" idx="5"/>
              </p:cNvCxnSpPr>
              <p:nvPr/>
            </p:nvCxnSpPr>
            <p:spPr>
              <a:xfrm rot="10800000">
                <a:off x="5198010" y="4356485"/>
                <a:ext cx="236700" cy="501000"/>
              </a:xfrm>
              <a:prstGeom prst="straightConnector1">
                <a:avLst/>
              </a:prstGeom>
              <a:noFill/>
              <a:ln cap="flat" cmpd="sng" w="19050">
                <a:solidFill>
                  <a:srgbClr val="615A72"/>
                </a:solidFill>
                <a:prstDash val="dot"/>
                <a:round/>
                <a:headEnd len="med" w="med" type="none"/>
                <a:tailEnd len="med" w="med" type="none"/>
              </a:ln>
            </p:spPr>
          </p:cxnSp>
        </p:grpSp>
        <p:sp>
          <p:nvSpPr>
            <p:cNvPr id="254" name="Google Shape;254;p37"/>
            <p:cNvSpPr txBox="1"/>
            <p:nvPr/>
          </p:nvSpPr>
          <p:spPr>
            <a:xfrm>
              <a:off x="4890575" y="4734850"/>
              <a:ext cx="11373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1500">
                  <a:solidFill>
                    <a:srgbClr val="615A72"/>
                  </a:solidFill>
                  <a:latin typeface="Poppins Light"/>
                  <a:ea typeface="Poppins Light"/>
                  <a:cs typeface="Poppins Light"/>
                  <a:sym typeface="Poppins Light"/>
                </a:rPr>
                <a:t>Network</a:t>
              </a:r>
              <a:endParaRPr>
                <a:solidFill>
                  <a:srgbClr val="615A72"/>
                </a:solidFill>
              </a:endParaRPr>
            </a:p>
          </p:txBody>
        </p:sp>
      </p:grpSp>
      <p:grpSp>
        <p:nvGrpSpPr>
          <p:cNvPr id="255" name="Google Shape;255;p37"/>
          <p:cNvGrpSpPr/>
          <p:nvPr/>
        </p:nvGrpSpPr>
        <p:grpSpPr>
          <a:xfrm>
            <a:off x="6990200" y="3567025"/>
            <a:ext cx="1101575" cy="1255425"/>
            <a:chOff x="6914000" y="3871825"/>
            <a:chExt cx="1101575" cy="1255425"/>
          </a:xfrm>
        </p:grpSpPr>
        <p:grpSp>
          <p:nvGrpSpPr>
            <p:cNvPr id="256" name="Google Shape;256;p37"/>
            <p:cNvGrpSpPr/>
            <p:nvPr/>
          </p:nvGrpSpPr>
          <p:grpSpPr>
            <a:xfrm>
              <a:off x="6914000" y="3871825"/>
              <a:ext cx="1101575" cy="788650"/>
              <a:chOff x="6700500" y="4193050"/>
              <a:chExt cx="1101575" cy="788650"/>
            </a:xfrm>
          </p:grpSpPr>
          <p:sp>
            <p:nvSpPr>
              <p:cNvPr id="257" name="Google Shape;257;p37"/>
              <p:cNvSpPr/>
              <p:nvPr/>
            </p:nvSpPr>
            <p:spPr>
              <a:xfrm>
                <a:off x="6950025" y="4349225"/>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7"/>
              <p:cNvSpPr/>
              <p:nvPr/>
            </p:nvSpPr>
            <p:spPr>
              <a:xfrm>
                <a:off x="7341425" y="4863500"/>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6700500" y="4745300"/>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37"/>
              <p:cNvCxnSpPr>
                <a:stCxn id="261" idx="1"/>
                <a:endCxn id="257" idx="7"/>
              </p:cNvCxnSpPr>
              <p:nvPr/>
            </p:nvCxnSpPr>
            <p:spPr>
              <a:xfrm rot="5400000">
                <a:off x="7297835" y="3963310"/>
                <a:ext cx="156300" cy="650400"/>
              </a:xfrm>
              <a:prstGeom prst="curvedConnector3">
                <a:avLst>
                  <a:gd fmla="val -31788" name="adj1"/>
                </a:avLst>
              </a:prstGeom>
              <a:noFill/>
              <a:ln cap="flat" cmpd="sng" w="28575">
                <a:solidFill>
                  <a:srgbClr val="394F66"/>
                </a:solidFill>
                <a:prstDash val="solid"/>
                <a:round/>
                <a:headEnd len="med" w="med" type="none"/>
                <a:tailEnd len="med" w="med" type="triangle"/>
              </a:ln>
            </p:spPr>
          </p:cxnSp>
          <p:cxnSp>
            <p:nvCxnSpPr>
              <p:cNvPr id="262" name="Google Shape;262;p37"/>
              <p:cNvCxnSpPr>
                <a:stCxn id="261" idx="5"/>
                <a:endCxn id="258" idx="6"/>
              </p:cNvCxnSpPr>
              <p:nvPr/>
            </p:nvCxnSpPr>
            <p:spPr>
              <a:xfrm rot="5400000">
                <a:off x="7307765" y="4445740"/>
                <a:ext cx="628800" cy="325200"/>
              </a:xfrm>
              <a:prstGeom prst="curvedConnector2">
                <a:avLst/>
              </a:prstGeom>
              <a:noFill/>
              <a:ln cap="flat" cmpd="sng" w="28575">
                <a:solidFill>
                  <a:srgbClr val="394F66"/>
                </a:solidFill>
                <a:prstDash val="solid"/>
                <a:round/>
                <a:headEnd len="med" w="med" type="none"/>
                <a:tailEnd len="med" w="med" type="triangle"/>
              </a:ln>
            </p:spPr>
          </p:cxnSp>
          <p:cxnSp>
            <p:nvCxnSpPr>
              <p:cNvPr id="263" name="Google Shape;263;p37"/>
              <p:cNvCxnSpPr>
                <a:stCxn id="258" idx="0"/>
                <a:endCxn id="257" idx="6"/>
              </p:cNvCxnSpPr>
              <p:nvPr/>
            </p:nvCxnSpPr>
            <p:spPr>
              <a:xfrm flipH="1" rot="5400000">
                <a:off x="7006775" y="4469750"/>
                <a:ext cx="455100" cy="332400"/>
              </a:xfrm>
              <a:prstGeom prst="curvedConnector2">
                <a:avLst/>
              </a:prstGeom>
              <a:noFill/>
              <a:ln cap="flat" cmpd="sng" w="28575">
                <a:solidFill>
                  <a:srgbClr val="394F66"/>
                </a:solidFill>
                <a:prstDash val="solid"/>
                <a:round/>
                <a:headEnd len="med" w="med" type="none"/>
                <a:tailEnd len="med" w="med" type="triangle"/>
              </a:ln>
            </p:spPr>
          </p:cxnSp>
          <p:cxnSp>
            <p:nvCxnSpPr>
              <p:cNvPr id="264" name="Google Shape;264;p37"/>
              <p:cNvCxnSpPr>
                <a:stCxn id="258" idx="3"/>
                <a:endCxn id="259" idx="4"/>
              </p:cNvCxnSpPr>
              <p:nvPr/>
            </p:nvCxnSpPr>
            <p:spPr>
              <a:xfrm flipH="1" rot="5400000">
                <a:off x="7008785" y="4614440"/>
                <a:ext cx="100800" cy="599100"/>
              </a:xfrm>
              <a:prstGeom prst="curvedConnector3">
                <a:avLst>
                  <a:gd fmla="val -80193" name="adj1"/>
                </a:avLst>
              </a:prstGeom>
              <a:noFill/>
              <a:ln cap="flat" cmpd="sng" w="28575">
                <a:solidFill>
                  <a:srgbClr val="394F66"/>
                </a:solidFill>
                <a:prstDash val="solid"/>
                <a:round/>
                <a:headEnd len="med" w="med" type="none"/>
                <a:tailEnd len="med" w="med" type="triangle"/>
              </a:ln>
            </p:spPr>
          </p:cxnSp>
          <p:sp>
            <p:nvSpPr>
              <p:cNvPr id="261" name="Google Shape;261;p37"/>
              <p:cNvSpPr/>
              <p:nvPr/>
            </p:nvSpPr>
            <p:spPr>
              <a:xfrm>
                <a:off x="7683875" y="4193050"/>
                <a:ext cx="118200" cy="118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37"/>
            <p:cNvSpPr txBox="1"/>
            <p:nvPr/>
          </p:nvSpPr>
          <p:spPr>
            <a:xfrm>
              <a:off x="6914000" y="4734850"/>
              <a:ext cx="1090800" cy="392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1500">
                  <a:solidFill>
                    <a:srgbClr val="394F66"/>
                  </a:solidFill>
                  <a:latin typeface="Poppins Light"/>
                  <a:ea typeface="Poppins Light"/>
                  <a:cs typeface="Poppins Light"/>
                  <a:sym typeface="Poppins Light"/>
                </a:rPr>
                <a:t>Retweet</a:t>
              </a:r>
              <a:endParaRPr>
                <a:solidFill>
                  <a:srgbClr val="394F66"/>
                </a:solidFill>
              </a:endParaRPr>
            </a:p>
          </p:txBody>
        </p:sp>
      </p:grpSp>
      <p:sp>
        <p:nvSpPr>
          <p:cNvPr id="266" name="Google Shape;266;p37"/>
          <p:cNvSpPr txBox="1"/>
          <p:nvPr>
            <p:ph idx="12" type="sldNum"/>
          </p:nvPr>
        </p:nvSpPr>
        <p:spPr>
          <a:xfrm>
            <a:off x="6457950" y="4767263"/>
            <a:ext cx="2057400" cy="273900"/>
          </a:xfrm>
          <a:prstGeom prst="rect">
            <a:avLst/>
          </a:prstGeom>
        </p:spPr>
        <p:txBody>
          <a:bodyPr anchorCtr="0" anchor="ctr" bIns="34275" lIns="68575" spcFirstLastPara="1" rIns="68575" wrap="square" tIns="34275">
            <a:norm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2FF2BA"/>
      </a:accent5>
      <a:accent6>
        <a:srgbClr val="302D38"/>
      </a:accent6>
      <a:hlink>
        <a:srgbClr val="4C668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